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705" r:id="rId2"/>
    <p:sldMasterId id="2147483651" r:id="rId3"/>
    <p:sldMasterId id="2147483948" r:id="rId4"/>
    <p:sldMasterId id="2147483724" r:id="rId5"/>
    <p:sldMasterId id="2147483685" r:id="rId6"/>
    <p:sldMasterId id="2147483730" r:id="rId7"/>
    <p:sldMasterId id="2147483937" r:id="rId8"/>
  </p:sldMasterIdLst>
  <p:notesMasterIdLst>
    <p:notesMasterId r:id="rId26"/>
  </p:notesMasterIdLst>
  <p:handoutMasterIdLst>
    <p:handoutMasterId r:id="rId27"/>
  </p:handoutMasterIdLst>
  <p:sldIdLst>
    <p:sldId id="257" r:id="rId9"/>
    <p:sldId id="319" r:id="rId10"/>
    <p:sldId id="302" r:id="rId11"/>
    <p:sldId id="303" r:id="rId12"/>
    <p:sldId id="305" r:id="rId13"/>
    <p:sldId id="307" r:id="rId14"/>
    <p:sldId id="308" r:id="rId15"/>
    <p:sldId id="310" r:id="rId16"/>
    <p:sldId id="311" r:id="rId17"/>
    <p:sldId id="312" r:id="rId18"/>
    <p:sldId id="313" r:id="rId19"/>
    <p:sldId id="314" r:id="rId20"/>
    <p:sldId id="318" r:id="rId21"/>
    <p:sldId id="320" r:id="rId22"/>
    <p:sldId id="315" r:id="rId23"/>
    <p:sldId id="286" r:id="rId24"/>
    <p:sldId id="291" r:id="rId25"/>
  </p:sldIdLst>
  <p:sldSz cx="9144000" cy="5143500" type="screen16x9"/>
  <p:notesSz cx="6858000" cy="9144000"/>
  <p:defaultTextStyle>
    <a:defPPr>
      <a:defRPr lang="es-UY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91A"/>
    <a:srgbClr val="FFE4C9"/>
    <a:srgbClr val="3155A6"/>
    <a:srgbClr val="003399"/>
    <a:srgbClr val="64C3D5"/>
    <a:srgbClr val="FFEE11"/>
    <a:srgbClr val="FFFF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94707" autoAdjust="0"/>
  </p:normalViewPr>
  <p:slideViewPr>
    <p:cSldViewPr>
      <p:cViewPr varScale="1">
        <p:scale>
          <a:sx n="73" d="100"/>
          <a:sy n="73" d="100"/>
        </p:scale>
        <p:origin x="72" y="653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ACBB803-6892-4694-BAF1-076F575740EE}" type="datetimeFigureOut">
              <a:rPr lang="es-UY"/>
              <a:pPr>
                <a:defRPr/>
              </a:pPr>
              <a:t>16/4/2024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A919A06-B85B-46C9-A8DC-10D2A46CEBB3}" type="slidenum">
              <a:rPr lang="es-UY" altLang="es-ES"/>
              <a:pPr/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4E4B90-C27E-40F6-83D4-FCBDDC0A9621}" type="datetimeFigureOut">
              <a:rPr lang="es-UY"/>
              <a:pPr>
                <a:defRPr/>
              </a:pPr>
              <a:t>16/4/2024</a:t>
            </a:fld>
            <a:endParaRPr lang="es-U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UY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8482E0A-4C04-4AB0-A177-71EEBAE2FA24}" type="slidenum">
              <a:rPr lang="es-UY" altLang="es-ES"/>
              <a:pPr/>
              <a:t>‹Nº›</a:t>
            </a:fld>
            <a:endParaRPr lang="es-UY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371975"/>
            <a:ext cx="1944688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350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25997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3337951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01043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52876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1505058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3164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733502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91328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49612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70334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 userDrawn="1"/>
        </p:nvGraphicFramePr>
        <p:xfrm>
          <a:off x="3910013" y="4443413"/>
          <a:ext cx="132397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1810476" imgH="355729" progId="CorelDraw.Graphic.21">
                  <p:embed/>
                </p:oleObj>
              </mc:Choice>
              <mc:Fallback>
                <p:oleObj name="CorelDRAW" r:id="rId2" imgW="1810476" imgH="355729" progId="CorelDraw.Graphic.21">
                  <p:embed/>
                  <p:pic>
                    <p:nvPicPr>
                      <p:cNvPr id="2" name="Objeto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013" y="4443413"/>
                        <a:ext cx="1323975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ángulo 2"/>
          <p:cNvSpPr/>
          <p:nvPr userDrawn="1"/>
        </p:nvSpPr>
        <p:spPr>
          <a:xfrm>
            <a:off x="3495675" y="4084638"/>
            <a:ext cx="21526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200" spc="300" dirty="0"/>
              <a:t>www.gub.uy/agesic</a:t>
            </a: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2211388"/>
            <a:ext cx="29638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782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41769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3675237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930158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616560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5287441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5285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796794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4">
            <a:extLst>
              <a:ext uri="{FF2B5EF4-FFF2-40B4-BE49-F238E27FC236}">
                <a16:creationId xmlns:a16="http://schemas.microsoft.com/office/drawing/2014/main" id="{A3379D23-28A4-407E-AFDF-839BA39ECE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B61E327D-FA1E-490B-B812-EF86EA24EB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8BEA1E2-709B-4B32-A259-7A6A0773EBD2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548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D81C52-B556-41AC-845A-A87EAE00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E4AB51-A4A3-49A7-A800-A52A705DD73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16/4/2024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9E9BBB1-F2DA-48EE-866A-F08D31508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D3878E-F1AD-4D86-ACAA-CEE96FD1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A7B6FA-2A39-4A4E-ADAE-53FCDFF959D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9737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B22B135-491C-4F8E-9245-2D898796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DCC2E7-77E6-45FE-B09B-4E21F3B0A32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16/4/2024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F253D0-F52D-4AD9-980B-CDBE41696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2B16CA-2AB6-4DB8-98F4-EBF8AFBD1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33125A-8D03-4D00-983A-423F7F0C513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71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9685098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6" y="973185"/>
            <a:ext cx="77724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CA9843-2267-4F3C-97E7-D655B72CDA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EF98EC-D48F-4F6B-B319-0B6FBDC83C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10EF620-35FC-49C9-AFE3-EAD31A78267E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2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1829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24266"/>
            <a:ext cx="7859712" cy="435776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486151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8812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4276834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73348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400354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1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11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323528" y="627534"/>
            <a:ext cx="856895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/>
              <a:t>Haga clic para modificar el estilo de texto del patrón</a:t>
            </a:r>
          </a:p>
          <a:p>
            <a:pPr lvl="1"/>
            <a:r>
              <a:rPr lang="es-ES" altLang="es-ES" dirty="0"/>
              <a:t>Segundo nivel</a:t>
            </a:r>
          </a:p>
          <a:p>
            <a:pPr lvl="2"/>
            <a:r>
              <a:rPr lang="es-ES" altLang="es-ES" dirty="0"/>
              <a:t>Tercer nivel</a:t>
            </a:r>
          </a:p>
          <a:p>
            <a:pPr lvl="3"/>
            <a:r>
              <a:rPr lang="es-ES" altLang="es-ES" dirty="0"/>
              <a:t>Cuarto nivel</a:t>
            </a:r>
          </a:p>
          <a:p>
            <a:pPr lvl="4"/>
            <a:r>
              <a:rPr lang="es-ES" altLang="es-ES" dirty="0"/>
              <a:t>Quinto</a:t>
            </a:r>
            <a:endParaRPr lang="es-UY" alt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1" y="24235"/>
            <a:ext cx="9130629" cy="513597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71" y="3507854"/>
            <a:ext cx="9130629" cy="16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9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pic>
        <p:nvPicPr>
          <p:cNvPr id="2052" name="Imagen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659313"/>
            <a:ext cx="15938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307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3076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3076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409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4100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410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9B05D167-BD1D-408B-9071-5B7A31C5FE3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0E9949F2-375F-4151-9541-73D7141B97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35250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4" r:id="rId6"/>
    <p:sldLayoutId id="2147483945" r:id="rId7"/>
    <p:sldLayoutId id="2147483946" r:id="rId8"/>
    <p:sldLayoutId id="2147483947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2592388" y="3219450"/>
            <a:ext cx="5147964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altLang="es-ES" sz="1600" dirty="0"/>
              <a:t>Fundamentos de Gestión de Proyectos en Agesic</a:t>
            </a:r>
          </a:p>
        </p:txBody>
      </p:sp>
      <p:cxnSp>
        <p:nvCxnSpPr>
          <p:cNvPr id="8" name="Conector recto 7"/>
          <p:cNvCxnSpPr>
            <a:cxnSpLocks/>
          </p:cNvCxnSpPr>
          <p:nvPr/>
        </p:nvCxnSpPr>
        <p:spPr>
          <a:xfrm>
            <a:off x="2665413" y="3219450"/>
            <a:ext cx="478631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AC437497-D153-B87E-D3E6-6D9278509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0470" y="123478"/>
            <a:ext cx="4859337" cy="286232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br>
              <a:rPr lang="es-ES" altLang="es-ES" sz="3600" dirty="0">
                <a:latin typeface="+mj-lt"/>
              </a:rPr>
            </a:br>
            <a:r>
              <a:rPr lang="es-ES" altLang="es-ES" sz="3600" dirty="0">
                <a:latin typeface="+mj-lt"/>
              </a:rPr>
              <a:t>Características de</a:t>
            </a:r>
            <a:br>
              <a:rPr lang="es-ES" altLang="es-ES" sz="3600" dirty="0">
                <a:latin typeface="+mj-lt"/>
              </a:rPr>
            </a:br>
            <a:r>
              <a:rPr lang="es-ES" altLang="es-ES" sz="3600" dirty="0">
                <a:latin typeface="+mj-lt"/>
              </a:rPr>
              <a:t>un  proyecto I – propósito, objetivo y entregables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b="1" dirty="0">
                <a:latin typeface="+mn-lt"/>
              </a:rPr>
              <a:t>único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179512" y="542670"/>
            <a:ext cx="8727295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que un proyecto pueda contribuir total o parcialmente al logro de sus propósitos, es necesario que desarrolle un servicio o producto concreto, que llamamos </a:t>
            </a:r>
            <a:r>
              <a:rPr lang="es-UY" sz="1400" b="1" i="1" dirty="0">
                <a:solidFill>
                  <a:srgbClr val="0070C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 específico del proyecto</a:t>
            </a:r>
            <a:r>
              <a:rPr lang="es-UY" sz="1400" dirty="0">
                <a:solidFill>
                  <a:srgbClr val="0070C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en forma más abreviada, </a:t>
            </a:r>
            <a:r>
              <a:rPr lang="es-UY" sz="1400" b="1" i="1" dirty="0">
                <a:solidFill>
                  <a:srgbClr val="00206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 del proyecto</a:t>
            </a:r>
            <a:r>
              <a:rPr lang="es-UY" sz="1400" dirty="0">
                <a:solidFill>
                  <a:srgbClr val="00206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UY" sz="1400" b="1" i="1" dirty="0">
              <a:solidFill>
                <a:srgbClr val="002060"/>
              </a:solidFill>
              <a:latin typeface="Microsoft Sans Serif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3" name="Grupo 72"/>
          <p:cNvGrpSpPr/>
          <p:nvPr/>
        </p:nvGrpSpPr>
        <p:grpSpPr>
          <a:xfrm>
            <a:off x="5432688" y="1481413"/>
            <a:ext cx="3527147" cy="1335274"/>
            <a:chOff x="2636307" y="1749402"/>
            <a:chExt cx="3527147" cy="1335274"/>
          </a:xfrm>
        </p:grpSpPr>
        <p:sp>
          <p:nvSpPr>
            <p:cNvPr id="2" name="Rectángulo redondeado 1"/>
            <p:cNvSpPr/>
            <p:nvPr/>
          </p:nvSpPr>
          <p:spPr>
            <a:xfrm>
              <a:off x="2636307" y="1749402"/>
              <a:ext cx="1296144" cy="4854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3" name="Rectángulo redondeado 2"/>
            <p:cNvSpPr/>
            <p:nvPr/>
          </p:nvSpPr>
          <p:spPr>
            <a:xfrm>
              <a:off x="4644008" y="185912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4723294" y="2294598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6" name="Rectángulo redondeado 15"/>
            <p:cNvSpPr/>
            <p:nvPr/>
          </p:nvSpPr>
          <p:spPr>
            <a:xfrm>
              <a:off x="4572000" y="272463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cxnSp>
          <p:nvCxnSpPr>
            <p:cNvPr id="6" name="Conector recto de flecha 5"/>
            <p:cNvCxnSpPr>
              <a:stCxn id="2" idx="3"/>
              <a:endCxn id="3" idx="1"/>
            </p:cNvCxnSpPr>
            <p:nvPr/>
          </p:nvCxnSpPr>
          <p:spPr>
            <a:xfrm>
              <a:off x="3932451" y="1992125"/>
              <a:ext cx="711557" cy="470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22"/>
            <p:cNvCxnSpPr>
              <a:stCxn id="2" idx="3"/>
              <a:endCxn id="15" idx="1"/>
            </p:cNvCxnSpPr>
            <p:nvPr/>
          </p:nvCxnSpPr>
          <p:spPr>
            <a:xfrm>
              <a:off x="3932451" y="1992125"/>
              <a:ext cx="790843" cy="4824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>
              <a:stCxn id="2" idx="3"/>
              <a:endCxn id="16" idx="1"/>
            </p:cNvCxnSpPr>
            <p:nvPr/>
          </p:nvCxnSpPr>
          <p:spPr>
            <a:xfrm>
              <a:off x="3932451" y="1992125"/>
              <a:ext cx="639549" cy="9125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Objetivo específico del proyecto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28EEA852-DC13-E6B3-7191-5432BA360F21}"/>
              </a:ext>
            </a:extLst>
          </p:cNvPr>
          <p:cNvSpPr/>
          <p:nvPr/>
        </p:nvSpPr>
        <p:spPr>
          <a:xfrm>
            <a:off x="118459" y="1350683"/>
            <a:ext cx="4237517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objetivo del proyecto debe indicar un resultado </a:t>
            </a:r>
            <a:r>
              <a:rPr lang="es-UY" sz="1400" b="1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específico,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 cual pueda </a:t>
            </a:r>
            <a:r>
              <a:rPr lang="es-UY" sz="1400" b="1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medirse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 logro, que sea </a:t>
            </a:r>
            <a:r>
              <a:rPr lang="es-UY" sz="1400" b="1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relevante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 los propósitos y que sea </a:t>
            </a:r>
            <a:r>
              <a:rPr lang="es-UY" sz="1400" b="1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alcanzable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 los medios que cuenta el proyecto.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C0F8ED70-8E0F-B71D-8FD2-07CE5571E02A}"/>
              </a:ext>
            </a:extLst>
          </p:cNvPr>
          <p:cNvGrpSpPr/>
          <p:nvPr/>
        </p:nvGrpSpPr>
        <p:grpSpPr>
          <a:xfrm>
            <a:off x="5782578" y="3115311"/>
            <a:ext cx="3239884" cy="1256639"/>
            <a:chOff x="4605823" y="338602"/>
            <a:chExt cx="3256251" cy="1256639"/>
          </a:xfrm>
        </p:grpSpPr>
        <p:sp>
          <p:nvSpPr>
            <p:cNvPr id="13" name="Rectángulo redondeado 20">
              <a:extLst>
                <a:ext uri="{FF2B5EF4-FFF2-40B4-BE49-F238E27FC236}">
                  <a16:creationId xmlns:a16="http://schemas.microsoft.com/office/drawing/2014/main" id="{76726736-EFFA-15AD-A296-B8FB3D105B50}"/>
                </a:ext>
              </a:extLst>
            </p:cNvPr>
            <p:cNvSpPr/>
            <p:nvPr/>
          </p:nvSpPr>
          <p:spPr>
            <a:xfrm>
              <a:off x="5076973" y="369216"/>
              <a:ext cx="2751029" cy="122602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F392468E-6438-0E28-4785-390945F8C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05823" y="338602"/>
              <a:ext cx="636113" cy="638220"/>
            </a:xfrm>
            <a:prstGeom prst="rect">
              <a:avLst/>
            </a:prstGeom>
            <a:ln>
              <a:noFill/>
            </a:ln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FE5A7329-0D30-249A-5F0D-FBB3D81504EF}"/>
                </a:ext>
              </a:extLst>
            </p:cNvPr>
            <p:cNvSpPr txBox="1"/>
            <p:nvPr/>
          </p:nvSpPr>
          <p:spPr>
            <a:xfrm>
              <a:off x="5241936" y="478978"/>
              <a:ext cx="262013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>
                  <a:latin typeface="+mn-lt"/>
                </a:rPr>
                <a:t>Buscar en la </a:t>
              </a:r>
              <a:r>
                <a:rPr lang="es-UY" sz="1200" b="1" i="1" dirty="0">
                  <a:latin typeface="+mn-lt"/>
                </a:rPr>
                <a:t>Guía de Fundamentos de Gestión de Proyectos,</a:t>
              </a:r>
              <a:r>
                <a:rPr lang="es-UY" sz="1200" dirty="0">
                  <a:latin typeface="+mn-lt"/>
                </a:rPr>
                <a:t> capítulo 1, qué significa que el objetivo específico debe cumplir </a:t>
              </a:r>
              <a:r>
                <a:rPr lang="es-UY" sz="1200" b="1" i="1" dirty="0">
                  <a:latin typeface="+mn-lt"/>
                </a:rPr>
                <a:t>la regla SMART</a:t>
              </a:r>
            </a:p>
          </p:txBody>
        </p:sp>
      </p:grpSp>
      <p:sp>
        <p:nvSpPr>
          <p:cNvPr id="36" name="Rectángulo: esquina doblada 35">
            <a:extLst>
              <a:ext uri="{FF2B5EF4-FFF2-40B4-BE49-F238E27FC236}">
                <a16:creationId xmlns:a16="http://schemas.microsoft.com/office/drawing/2014/main" id="{E61C40C1-2436-6879-C5D0-AD4491D39310}"/>
              </a:ext>
            </a:extLst>
          </p:cNvPr>
          <p:cNvSpPr/>
          <p:nvPr/>
        </p:nvSpPr>
        <p:spPr>
          <a:xfrm>
            <a:off x="5476410" y="2395611"/>
            <a:ext cx="1220728" cy="610058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>
                <a:solidFill>
                  <a:srgbClr val="7030A0"/>
                </a:solidFill>
              </a:rPr>
              <a:t>Objetivo específico</a:t>
            </a:r>
          </a:p>
        </p:txBody>
      </p:sp>
      <p:sp>
        <p:nvSpPr>
          <p:cNvPr id="38" name="Flecha: a la derecha 37">
            <a:extLst>
              <a:ext uri="{FF2B5EF4-FFF2-40B4-BE49-F238E27FC236}">
                <a16:creationId xmlns:a16="http://schemas.microsoft.com/office/drawing/2014/main" id="{E9A4488E-6E1F-3529-14A3-FA5AB88907D1}"/>
              </a:ext>
            </a:extLst>
          </p:cNvPr>
          <p:cNvSpPr/>
          <p:nvPr/>
        </p:nvSpPr>
        <p:spPr>
          <a:xfrm rot="5400000">
            <a:off x="6002068" y="2026609"/>
            <a:ext cx="370132" cy="26131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1400">
              <a:solidFill>
                <a:srgbClr val="7030A0"/>
              </a:solidFill>
            </a:endParaRP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B2FA5549-D621-4DB7-A4C8-EA441FA6056D}"/>
              </a:ext>
            </a:extLst>
          </p:cNvPr>
          <p:cNvSpPr/>
          <p:nvPr/>
        </p:nvSpPr>
        <p:spPr>
          <a:xfrm>
            <a:off x="557365" y="2409932"/>
            <a:ext cx="3798611" cy="21236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Cuando se desea lograr varios resultados para el proyecto, hay dos alternativas: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indica toda la lista de resultados como una lista de objetivos específicos,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se define un único objetivo específico que abarque a los otros, los que luego se describen mejor en un documento que describa al proyecto.</a:t>
            </a:r>
          </a:p>
        </p:txBody>
      </p:sp>
    </p:spTree>
    <p:extLst>
      <p:ext uri="{BB962C8B-B14F-4D97-AF65-F5344CB8AC3E}">
        <p14:creationId xmlns:p14="http://schemas.microsoft.com/office/powerpoint/2010/main" val="394094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8" grpId="0" animBg="1"/>
      <p:bldP spid="36" grpId="0" animBg="1"/>
      <p:bldP spid="38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b="1" dirty="0">
                <a:latin typeface="+mn-lt"/>
              </a:rPr>
              <a:t>único</a:t>
            </a:r>
          </a:p>
        </p:txBody>
      </p:sp>
      <p:grpSp>
        <p:nvGrpSpPr>
          <p:cNvPr id="73" name="Grupo 72"/>
          <p:cNvGrpSpPr/>
          <p:nvPr/>
        </p:nvGrpSpPr>
        <p:grpSpPr>
          <a:xfrm>
            <a:off x="467544" y="746672"/>
            <a:ext cx="3527147" cy="1335274"/>
            <a:chOff x="2636307" y="1749402"/>
            <a:chExt cx="3527147" cy="1335274"/>
          </a:xfrm>
        </p:grpSpPr>
        <p:sp>
          <p:nvSpPr>
            <p:cNvPr id="2" name="Rectángulo redondeado 1"/>
            <p:cNvSpPr/>
            <p:nvPr/>
          </p:nvSpPr>
          <p:spPr>
            <a:xfrm>
              <a:off x="2636307" y="1749402"/>
              <a:ext cx="1296144" cy="4854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3" name="Rectángulo redondeado 2"/>
            <p:cNvSpPr/>
            <p:nvPr/>
          </p:nvSpPr>
          <p:spPr>
            <a:xfrm>
              <a:off x="4644008" y="185912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4723294" y="2294598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6" name="Rectángulo redondeado 15"/>
            <p:cNvSpPr/>
            <p:nvPr/>
          </p:nvSpPr>
          <p:spPr>
            <a:xfrm>
              <a:off x="4572000" y="272463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cxnSp>
          <p:nvCxnSpPr>
            <p:cNvPr id="6" name="Conector recto de flecha 5"/>
            <p:cNvCxnSpPr>
              <a:stCxn id="2" idx="3"/>
              <a:endCxn id="3" idx="1"/>
            </p:cNvCxnSpPr>
            <p:nvPr/>
          </p:nvCxnSpPr>
          <p:spPr>
            <a:xfrm>
              <a:off x="3932451" y="1992125"/>
              <a:ext cx="711557" cy="470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22"/>
            <p:cNvCxnSpPr>
              <a:stCxn id="2" idx="3"/>
              <a:endCxn id="15" idx="1"/>
            </p:cNvCxnSpPr>
            <p:nvPr/>
          </p:nvCxnSpPr>
          <p:spPr>
            <a:xfrm>
              <a:off x="3932451" y="1992125"/>
              <a:ext cx="790843" cy="4824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>
              <a:stCxn id="2" idx="3"/>
              <a:endCxn id="16" idx="1"/>
            </p:cNvCxnSpPr>
            <p:nvPr/>
          </p:nvCxnSpPr>
          <p:spPr>
            <a:xfrm>
              <a:off x="3932451" y="1992125"/>
              <a:ext cx="639549" cy="9125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Objetivo específico del proyecto</a:t>
            </a:r>
          </a:p>
        </p:txBody>
      </p:sp>
      <p:sp>
        <p:nvSpPr>
          <p:cNvPr id="36" name="Rectángulo: esquina doblada 35">
            <a:extLst>
              <a:ext uri="{FF2B5EF4-FFF2-40B4-BE49-F238E27FC236}">
                <a16:creationId xmlns:a16="http://schemas.microsoft.com/office/drawing/2014/main" id="{E61C40C1-2436-6879-C5D0-AD4491D39310}"/>
              </a:ext>
            </a:extLst>
          </p:cNvPr>
          <p:cNvSpPr/>
          <p:nvPr/>
        </p:nvSpPr>
        <p:spPr>
          <a:xfrm>
            <a:off x="470952" y="1715720"/>
            <a:ext cx="1220728" cy="610058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>
                <a:solidFill>
                  <a:srgbClr val="7030A0"/>
                </a:solidFill>
              </a:rPr>
              <a:t>Objetivo específico</a:t>
            </a:r>
          </a:p>
        </p:txBody>
      </p:sp>
      <p:sp>
        <p:nvSpPr>
          <p:cNvPr id="38" name="Flecha: a la derecha 37">
            <a:extLst>
              <a:ext uri="{FF2B5EF4-FFF2-40B4-BE49-F238E27FC236}">
                <a16:creationId xmlns:a16="http://schemas.microsoft.com/office/drawing/2014/main" id="{E9A4488E-6E1F-3529-14A3-FA5AB88907D1}"/>
              </a:ext>
            </a:extLst>
          </p:cNvPr>
          <p:cNvSpPr/>
          <p:nvPr/>
        </p:nvSpPr>
        <p:spPr>
          <a:xfrm rot="5400000">
            <a:off x="928472" y="1347106"/>
            <a:ext cx="370132" cy="26131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1400">
              <a:solidFill>
                <a:srgbClr val="7030A0"/>
              </a:solidFill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0592CA93-D185-FE35-57DF-C4315553E9C1}"/>
              </a:ext>
            </a:extLst>
          </p:cNvPr>
          <p:cNvSpPr/>
          <p:nvPr/>
        </p:nvSpPr>
        <p:spPr>
          <a:xfrm>
            <a:off x="4417646" y="373884"/>
            <a:ext cx="4619574" cy="153888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enunciado del proyecto debe indicar una acción de hacer algo concreto, un resultado que se espera al finalizar el proyecto.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lo posible indicar alguna meta a alcanzar o a qué población va dirigido, aunque esto se puede especificar en un documento más detallado.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867513F2-AD8D-738E-1F77-5961D431677D}"/>
              </a:ext>
            </a:extLst>
          </p:cNvPr>
          <p:cNvGrpSpPr/>
          <p:nvPr/>
        </p:nvGrpSpPr>
        <p:grpSpPr>
          <a:xfrm>
            <a:off x="544359" y="2603805"/>
            <a:ext cx="4020343" cy="523220"/>
            <a:chOff x="551657" y="2405391"/>
            <a:chExt cx="4020343" cy="523220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1CD85507-F4BD-1D07-11BC-4F27F8C0B361}"/>
                </a:ext>
              </a:extLst>
            </p:cNvPr>
            <p:cNvSpPr/>
            <p:nvPr/>
          </p:nvSpPr>
          <p:spPr>
            <a:xfrm>
              <a:off x="982555" y="2405391"/>
              <a:ext cx="358944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s-UY" sz="1400" dirty="0">
                  <a:latin typeface="Microsoft Sans Serif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Implantar el expediente electrónico en hasta tres organismos antes de fin de año</a:t>
              </a:r>
            </a:p>
          </p:txBody>
        </p: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2D473063-E754-6B79-2012-050DE9454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1657" y="2504849"/>
              <a:ext cx="348109" cy="343588"/>
            </a:xfrm>
            <a:prstGeom prst="rect">
              <a:avLst/>
            </a:prstGeom>
          </p:spPr>
        </p:pic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5A536ED4-CC6E-9E10-FC65-AA25A7E0107A}"/>
              </a:ext>
            </a:extLst>
          </p:cNvPr>
          <p:cNvGrpSpPr/>
          <p:nvPr/>
        </p:nvGrpSpPr>
        <p:grpSpPr>
          <a:xfrm>
            <a:off x="544358" y="3213863"/>
            <a:ext cx="3876327" cy="954107"/>
            <a:chOff x="551656" y="3015449"/>
            <a:chExt cx="3876327" cy="954107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6C62AD45-0AFE-B059-A80A-98B21962405A}"/>
                </a:ext>
              </a:extLst>
            </p:cNvPr>
            <p:cNvSpPr/>
            <p:nvPr/>
          </p:nvSpPr>
          <p:spPr>
            <a:xfrm>
              <a:off x="976792" y="3015449"/>
              <a:ext cx="3451191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s-UY" sz="1400" dirty="0">
                  <a:latin typeface="Microsoft Sans Serif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Organizar un plan de hasta 5 eventos de comunicación sobre seguridad de la información en escuelas de Montevideo y San José.</a:t>
              </a:r>
            </a:p>
          </p:txBody>
        </p:sp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F3AEDCF3-0BBC-591F-86C6-C02DC8C91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1656" y="3126464"/>
              <a:ext cx="348109" cy="343588"/>
            </a:xfrm>
            <a:prstGeom prst="rect">
              <a:avLst/>
            </a:prstGeom>
          </p:spPr>
        </p:pic>
      </p:grpSp>
      <p:grpSp>
        <p:nvGrpSpPr>
          <p:cNvPr id="32" name="Grupo 31">
            <a:extLst>
              <a:ext uri="{FF2B5EF4-FFF2-40B4-BE49-F238E27FC236}">
                <a16:creationId xmlns:a16="http://schemas.microsoft.com/office/drawing/2014/main" id="{0FBC6780-85EA-EE31-0B74-A7B8D56A9556}"/>
              </a:ext>
            </a:extLst>
          </p:cNvPr>
          <p:cNvGrpSpPr/>
          <p:nvPr/>
        </p:nvGrpSpPr>
        <p:grpSpPr>
          <a:xfrm>
            <a:off x="4784199" y="2231731"/>
            <a:ext cx="4253021" cy="765240"/>
            <a:chOff x="4784199" y="2231731"/>
            <a:chExt cx="4253021" cy="765240"/>
          </a:xfrm>
        </p:grpSpPr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6071924E-1BDB-A8FD-156B-8C4CEA99C2F3}"/>
                </a:ext>
              </a:extLst>
            </p:cNvPr>
            <p:cNvGrpSpPr/>
            <p:nvPr/>
          </p:nvGrpSpPr>
          <p:grpSpPr>
            <a:xfrm>
              <a:off x="4784199" y="2231731"/>
              <a:ext cx="3822743" cy="369107"/>
              <a:chOff x="4784199" y="2231731"/>
              <a:chExt cx="3822743" cy="369107"/>
            </a:xfrm>
          </p:grpSpPr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2135BA1C-8618-A627-FCB0-F3ADBE671570}"/>
                  </a:ext>
                </a:extLst>
              </p:cNvPr>
              <p:cNvSpPr/>
              <p:nvPr/>
            </p:nvSpPr>
            <p:spPr>
              <a:xfrm>
                <a:off x="5155751" y="2231731"/>
                <a:ext cx="3451191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s-UY" sz="1400" dirty="0">
                    <a:latin typeface="Microsoft Sans Serif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“Comunidad de apoyo a la IA”</a:t>
                </a:r>
              </a:p>
            </p:txBody>
          </p:sp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957007F5-43B3-E3D7-1CA6-1EB0816139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84199" y="2231731"/>
                <a:ext cx="364251" cy="369107"/>
              </a:xfrm>
              <a:prstGeom prst="rect">
                <a:avLst/>
              </a:prstGeom>
            </p:spPr>
          </p:pic>
        </p:grp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F8C764A6-8A6C-0F32-F1BC-F78617D9C446}"/>
                </a:ext>
              </a:extLst>
            </p:cNvPr>
            <p:cNvSpPr txBox="1"/>
            <p:nvPr/>
          </p:nvSpPr>
          <p:spPr>
            <a:xfrm>
              <a:off x="5186914" y="2535306"/>
              <a:ext cx="38503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>
                  <a:solidFill>
                    <a:srgbClr val="FF0000"/>
                  </a:solidFill>
                  <a:latin typeface="+mn-lt"/>
                </a:rPr>
                <a:t>(Falta un verbo que indique la acción ¿crear? ¿ampliar? ¿promover?)</a:t>
              </a:r>
            </a:p>
          </p:txBody>
        </p:sp>
      </p:grpSp>
      <p:grpSp>
        <p:nvGrpSpPr>
          <p:cNvPr id="33" name="Grupo 32">
            <a:extLst>
              <a:ext uri="{FF2B5EF4-FFF2-40B4-BE49-F238E27FC236}">
                <a16:creationId xmlns:a16="http://schemas.microsoft.com/office/drawing/2014/main" id="{FE03AB44-E85B-6AF1-4660-9BE1F97D76FA}"/>
              </a:ext>
            </a:extLst>
          </p:cNvPr>
          <p:cNvGrpSpPr/>
          <p:nvPr/>
        </p:nvGrpSpPr>
        <p:grpSpPr>
          <a:xfrm>
            <a:off x="4784199" y="3136806"/>
            <a:ext cx="4253021" cy="1215702"/>
            <a:chOff x="4784199" y="3136806"/>
            <a:chExt cx="4253021" cy="1215702"/>
          </a:xfrm>
        </p:grpSpPr>
        <p:grpSp>
          <p:nvGrpSpPr>
            <p:cNvPr id="28" name="Grupo 27">
              <a:extLst>
                <a:ext uri="{FF2B5EF4-FFF2-40B4-BE49-F238E27FC236}">
                  <a16:creationId xmlns:a16="http://schemas.microsoft.com/office/drawing/2014/main" id="{335957D1-1AA1-F72B-FDD0-971470E237DE}"/>
                </a:ext>
              </a:extLst>
            </p:cNvPr>
            <p:cNvGrpSpPr/>
            <p:nvPr/>
          </p:nvGrpSpPr>
          <p:grpSpPr>
            <a:xfrm>
              <a:off x="4784199" y="3136806"/>
              <a:ext cx="3853906" cy="523220"/>
              <a:chOff x="4716016" y="2514353"/>
              <a:chExt cx="3853906" cy="523220"/>
            </a:xfrm>
          </p:grpSpPr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02FF4D15-4E9B-3899-8861-52F4BFCD7C0D}"/>
                  </a:ext>
                </a:extLst>
              </p:cNvPr>
              <p:cNvSpPr/>
              <p:nvPr/>
            </p:nvSpPr>
            <p:spPr>
              <a:xfrm>
                <a:off x="5118731" y="2514353"/>
                <a:ext cx="3451191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s-UY" sz="1400" dirty="0">
                    <a:latin typeface="Microsoft Sans Serif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”lograr que los ciudadanos estén más contentos”</a:t>
                </a:r>
              </a:p>
            </p:txBody>
          </p:sp>
          <p:pic>
            <p:nvPicPr>
              <p:cNvPr id="30" name="Imagen 29">
                <a:extLst>
                  <a:ext uri="{FF2B5EF4-FFF2-40B4-BE49-F238E27FC236}">
                    <a16:creationId xmlns:a16="http://schemas.microsoft.com/office/drawing/2014/main" id="{5ECEED2C-F040-947F-8D52-DC2E844BDA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16016" y="2591410"/>
                <a:ext cx="364251" cy="369107"/>
              </a:xfrm>
              <a:prstGeom prst="rect">
                <a:avLst/>
              </a:prstGeom>
            </p:spPr>
          </p:pic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7EB19E5F-1906-E9D1-C233-D2A1E33D1A64}"/>
                </a:ext>
              </a:extLst>
            </p:cNvPr>
            <p:cNvSpPr txBox="1"/>
            <p:nvPr/>
          </p:nvSpPr>
          <p:spPr>
            <a:xfrm>
              <a:off x="5186914" y="3706177"/>
              <a:ext cx="38503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>
                  <a:solidFill>
                    <a:srgbClr val="FF0000"/>
                  </a:solidFill>
                  <a:latin typeface="+mn-lt"/>
                </a:rPr>
                <a:t>(Poco específico, probablemente difícil de alcanzar para un solo proyecto. Es más parecido a un propósito, al cual éste y otros proyectos contribuyen)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382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uiExpand="1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b="1" dirty="0">
                <a:latin typeface="+mn-lt"/>
              </a:rPr>
              <a:t>único</a:t>
            </a:r>
          </a:p>
        </p:txBody>
      </p:sp>
      <p:grpSp>
        <p:nvGrpSpPr>
          <p:cNvPr id="73" name="Grupo 72"/>
          <p:cNvGrpSpPr/>
          <p:nvPr/>
        </p:nvGrpSpPr>
        <p:grpSpPr>
          <a:xfrm>
            <a:off x="467544" y="746672"/>
            <a:ext cx="3527147" cy="1335274"/>
            <a:chOff x="2636307" y="1749402"/>
            <a:chExt cx="3527147" cy="1335274"/>
          </a:xfrm>
        </p:grpSpPr>
        <p:sp>
          <p:nvSpPr>
            <p:cNvPr id="2" name="Rectángulo redondeado 1"/>
            <p:cNvSpPr/>
            <p:nvPr/>
          </p:nvSpPr>
          <p:spPr>
            <a:xfrm>
              <a:off x="2636307" y="1749402"/>
              <a:ext cx="1296144" cy="4854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3" name="Rectángulo redondeado 2"/>
            <p:cNvSpPr/>
            <p:nvPr/>
          </p:nvSpPr>
          <p:spPr>
            <a:xfrm>
              <a:off x="4644008" y="185912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4723294" y="2294598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6" name="Rectángulo redondeado 15"/>
            <p:cNvSpPr/>
            <p:nvPr/>
          </p:nvSpPr>
          <p:spPr>
            <a:xfrm>
              <a:off x="4572000" y="272463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cxnSp>
          <p:nvCxnSpPr>
            <p:cNvPr id="6" name="Conector recto de flecha 5"/>
            <p:cNvCxnSpPr>
              <a:stCxn id="2" idx="3"/>
              <a:endCxn id="3" idx="1"/>
            </p:cNvCxnSpPr>
            <p:nvPr/>
          </p:nvCxnSpPr>
          <p:spPr>
            <a:xfrm>
              <a:off x="3932451" y="1992125"/>
              <a:ext cx="711557" cy="470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22"/>
            <p:cNvCxnSpPr>
              <a:stCxn id="2" idx="3"/>
              <a:endCxn id="15" idx="1"/>
            </p:cNvCxnSpPr>
            <p:nvPr/>
          </p:nvCxnSpPr>
          <p:spPr>
            <a:xfrm>
              <a:off x="3932451" y="1992125"/>
              <a:ext cx="790843" cy="4824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>
              <a:stCxn id="2" idx="3"/>
              <a:endCxn id="16" idx="1"/>
            </p:cNvCxnSpPr>
            <p:nvPr/>
          </p:nvCxnSpPr>
          <p:spPr>
            <a:xfrm>
              <a:off x="3932451" y="1992125"/>
              <a:ext cx="639549" cy="9125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Entregables del proyecto</a:t>
            </a:r>
          </a:p>
        </p:txBody>
      </p:sp>
      <p:sp>
        <p:nvSpPr>
          <p:cNvPr id="38" name="Flecha: a la derecha 37">
            <a:extLst>
              <a:ext uri="{FF2B5EF4-FFF2-40B4-BE49-F238E27FC236}">
                <a16:creationId xmlns:a16="http://schemas.microsoft.com/office/drawing/2014/main" id="{E9A4488E-6E1F-3529-14A3-FA5AB88907D1}"/>
              </a:ext>
            </a:extLst>
          </p:cNvPr>
          <p:cNvSpPr/>
          <p:nvPr/>
        </p:nvSpPr>
        <p:spPr>
          <a:xfrm rot="5400000">
            <a:off x="928472" y="1347106"/>
            <a:ext cx="370132" cy="26131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1400">
              <a:solidFill>
                <a:srgbClr val="7030A0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60AB7FF-91C7-46A3-5C37-BBD6584EA089}"/>
              </a:ext>
            </a:extLst>
          </p:cNvPr>
          <p:cNvSpPr/>
          <p:nvPr/>
        </p:nvSpPr>
        <p:spPr>
          <a:xfrm>
            <a:off x="3275856" y="2571750"/>
            <a:ext cx="5401845" cy="19082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</a:t>
            </a:r>
            <a:r>
              <a:rPr lang="es-UY" sz="1400" b="1" i="1" dirty="0">
                <a:solidFill>
                  <a:srgbClr val="0070C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entregable final 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un elemento tangible que representa a cualquiera de los resultados logrados por el proyecto.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el objetivo es un producto, el entregable final es el propio producto.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el objetivo resulta en un servicio o transformación, se requiere de un entregable tangible, como un documento, para poder medir y verificar su logro.</a:t>
            </a:r>
          </a:p>
        </p:txBody>
      </p:sp>
      <p:sp>
        <p:nvSpPr>
          <p:cNvPr id="39" name="Rectángulo: esquinas superiores cortadas 38">
            <a:extLst>
              <a:ext uri="{FF2B5EF4-FFF2-40B4-BE49-F238E27FC236}">
                <a16:creationId xmlns:a16="http://schemas.microsoft.com/office/drawing/2014/main" id="{A4CC3871-35A4-C582-A69E-412370E8933E}"/>
              </a:ext>
            </a:extLst>
          </p:cNvPr>
          <p:cNvSpPr/>
          <p:nvPr/>
        </p:nvSpPr>
        <p:spPr>
          <a:xfrm>
            <a:off x="1619672" y="2504351"/>
            <a:ext cx="1359629" cy="610058"/>
          </a:xfrm>
          <a:prstGeom prst="snip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/>
              <a:t>Entregable final</a:t>
            </a:r>
          </a:p>
        </p:txBody>
      </p:sp>
      <p:sp>
        <p:nvSpPr>
          <p:cNvPr id="40" name="Rectángulo: esquina doblada 39">
            <a:extLst>
              <a:ext uri="{FF2B5EF4-FFF2-40B4-BE49-F238E27FC236}">
                <a16:creationId xmlns:a16="http://schemas.microsoft.com/office/drawing/2014/main" id="{C006F809-E937-F8E2-4AA4-9C4E841591AC}"/>
              </a:ext>
            </a:extLst>
          </p:cNvPr>
          <p:cNvSpPr/>
          <p:nvPr/>
        </p:nvSpPr>
        <p:spPr>
          <a:xfrm>
            <a:off x="470952" y="1715720"/>
            <a:ext cx="1220728" cy="610058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>
                <a:solidFill>
                  <a:srgbClr val="7030A0"/>
                </a:solidFill>
              </a:rPr>
              <a:t>Objetivo específico</a:t>
            </a:r>
          </a:p>
        </p:txBody>
      </p:sp>
      <p:cxnSp>
        <p:nvCxnSpPr>
          <p:cNvPr id="43" name="Conector: angular 42">
            <a:extLst>
              <a:ext uri="{FF2B5EF4-FFF2-40B4-BE49-F238E27FC236}">
                <a16:creationId xmlns:a16="http://schemas.microsoft.com/office/drawing/2014/main" id="{A8A90E47-87C4-7FF7-5926-7961701B6D32}"/>
              </a:ext>
            </a:extLst>
          </p:cNvPr>
          <p:cNvCxnSpPr>
            <a:stCxn id="40" idx="2"/>
            <a:endCxn id="39" idx="2"/>
          </p:cNvCxnSpPr>
          <p:nvPr/>
        </p:nvCxnSpPr>
        <p:spPr>
          <a:xfrm rot="16200000" flipH="1">
            <a:off x="1108693" y="2298401"/>
            <a:ext cx="483602" cy="538356"/>
          </a:xfrm>
          <a:prstGeom prst="bentConnector2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ángulo 43">
            <a:extLst>
              <a:ext uri="{FF2B5EF4-FFF2-40B4-BE49-F238E27FC236}">
                <a16:creationId xmlns:a16="http://schemas.microsoft.com/office/drawing/2014/main" id="{6A4F70C4-2EB3-D7ED-7853-013777F68E0D}"/>
              </a:ext>
            </a:extLst>
          </p:cNvPr>
          <p:cNvSpPr/>
          <p:nvPr/>
        </p:nvSpPr>
        <p:spPr>
          <a:xfrm>
            <a:off x="4436787" y="308933"/>
            <a:ext cx="4619574" cy="21236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objetivo del proyecto implica el logro de un resultado. Este resultado puede ser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b="1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Tangible: (</a:t>
            </a:r>
            <a:r>
              <a:rPr lang="es-UY" sz="1400" b="1" i="1" dirty="0">
                <a:solidFill>
                  <a:srgbClr val="0070C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producto</a:t>
            </a:r>
            <a:r>
              <a:rPr lang="es-UY" sz="1400" b="1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Por ejemplo, un documento, el software funcionando, un equipamiento entregado, o un local refaccionado.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b="1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Intangible: (</a:t>
            </a:r>
            <a:r>
              <a:rPr lang="es-UY" sz="1400" b="1" i="1" dirty="0">
                <a:solidFill>
                  <a:srgbClr val="0070C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servicio o transformación</a:t>
            </a:r>
            <a:r>
              <a:rPr lang="es-UY" sz="1400" b="1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ejemplo, una consultoría, una capacitación a ciudadanos, una mejora en el clima laboral, o mayor eficiencia de un trabajo.</a:t>
            </a:r>
          </a:p>
        </p:txBody>
      </p:sp>
    </p:spTree>
    <p:extLst>
      <p:ext uri="{BB962C8B-B14F-4D97-AF65-F5344CB8AC3E}">
        <p14:creationId xmlns:p14="http://schemas.microsoft.com/office/powerpoint/2010/main" val="209628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autoUpdateAnimBg="0"/>
      <p:bldP spid="44" grpId="0" uiExpand="1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7C8C9293-764A-219C-D003-A6CE6E279E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476131"/>
              </p:ext>
            </p:extLst>
          </p:nvPr>
        </p:nvGraphicFramePr>
        <p:xfrm>
          <a:off x="4129688" y="540566"/>
          <a:ext cx="4834800" cy="3975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35137">
                  <a:extLst>
                    <a:ext uri="{9D8B030D-6E8A-4147-A177-3AD203B41FA5}">
                      <a16:colId xmlns:a16="http://schemas.microsoft.com/office/drawing/2014/main" val="4082117557"/>
                    </a:ext>
                  </a:extLst>
                </a:gridCol>
                <a:gridCol w="2499663">
                  <a:extLst>
                    <a:ext uri="{9D8B030D-6E8A-4147-A177-3AD203B41FA5}">
                      <a16:colId xmlns:a16="http://schemas.microsoft.com/office/drawing/2014/main" val="338464057"/>
                    </a:ext>
                  </a:extLst>
                </a:gridCol>
              </a:tblGrid>
              <a:tr h="993850"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0650542"/>
                  </a:ext>
                </a:extLst>
              </a:tr>
              <a:tr h="993850">
                <a:tc>
                  <a:txBody>
                    <a:bodyPr/>
                    <a:lstStyle/>
                    <a:p>
                      <a:endParaRPr lang="es-UY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616233"/>
                  </a:ext>
                </a:extLst>
              </a:tr>
              <a:tr h="993850"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15944"/>
                  </a:ext>
                </a:extLst>
              </a:tr>
              <a:tr h="993850"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7016471"/>
                  </a:ext>
                </a:extLst>
              </a:tr>
            </a:tbl>
          </a:graphicData>
        </a:graphic>
      </p:graphicFrame>
      <p:sp>
        <p:nvSpPr>
          <p:cNvPr id="20" name="CuadroTexto 19"/>
          <p:cNvSpPr txBox="1"/>
          <p:nvPr/>
        </p:nvSpPr>
        <p:spPr>
          <a:xfrm>
            <a:off x="8093491" y="4662078"/>
            <a:ext cx="96287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300" b="1" dirty="0">
                <a:latin typeface="+mn-lt"/>
              </a:rPr>
              <a:t>único</a:t>
            </a:r>
          </a:p>
        </p:txBody>
      </p:sp>
      <p:grpSp>
        <p:nvGrpSpPr>
          <p:cNvPr id="73" name="Grupo 72"/>
          <p:cNvGrpSpPr/>
          <p:nvPr/>
        </p:nvGrpSpPr>
        <p:grpSpPr>
          <a:xfrm>
            <a:off x="467544" y="746672"/>
            <a:ext cx="3527147" cy="1335274"/>
            <a:chOff x="2636307" y="1749402"/>
            <a:chExt cx="3527147" cy="1335274"/>
          </a:xfrm>
        </p:grpSpPr>
        <p:sp>
          <p:nvSpPr>
            <p:cNvPr id="2" name="Rectángulo redondeado 1"/>
            <p:cNvSpPr/>
            <p:nvPr/>
          </p:nvSpPr>
          <p:spPr>
            <a:xfrm>
              <a:off x="2636307" y="1749402"/>
              <a:ext cx="1296144" cy="4854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3" name="Rectángulo redondeado 2"/>
            <p:cNvSpPr/>
            <p:nvPr/>
          </p:nvSpPr>
          <p:spPr>
            <a:xfrm>
              <a:off x="4644008" y="185912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4723294" y="2294598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6" name="Rectángulo redondeado 15"/>
            <p:cNvSpPr/>
            <p:nvPr/>
          </p:nvSpPr>
          <p:spPr>
            <a:xfrm>
              <a:off x="4572000" y="272463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cxnSp>
          <p:nvCxnSpPr>
            <p:cNvPr id="6" name="Conector recto de flecha 5"/>
            <p:cNvCxnSpPr>
              <a:stCxn id="2" idx="3"/>
              <a:endCxn id="3" idx="1"/>
            </p:cNvCxnSpPr>
            <p:nvPr/>
          </p:nvCxnSpPr>
          <p:spPr>
            <a:xfrm>
              <a:off x="3932451" y="1992125"/>
              <a:ext cx="711557" cy="470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22"/>
            <p:cNvCxnSpPr>
              <a:stCxn id="2" idx="3"/>
              <a:endCxn id="15" idx="1"/>
            </p:cNvCxnSpPr>
            <p:nvPr/>
          </p:nvCxnSpPr>
          <p:spPr>
            <a:xfrm>
              <a:off x="3932451" y="1992125"/>
              <a:ext cx="790843" cy="4824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>
              <a:stCxn id="2" idx="3"/>
              <a:endCxn id="16" idx="1"/>
            </p:cNvCxnSpPr>
            <p:nvPr/>
          </p:nvCxnSpPr>
          <p:spPr>
            <a:xfrm>
              <a:off x="3932451" y="1992125"/>
              <a:ext cx="639549" cy="9125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Entregables del proyecto</a:t>
            </a:r>
          </a:p>
        </p:txBody>
      </p:sp>
      <p:sp>
        <p:nvSpPr>
          <p:cNvPr id="38" name="Flecha: a la derecha 37">
            <a:extLst>
              <a:ext uri="{FF2B5EF4-FFF2-40B4-BE49-F238E27FC236}">
                <a16:creationId xmlns:a16="http://schemas.microsoft.com/office/drawing/2014/main" id="{E9A4488E-6E1F-3529-14A3-FA5AB88907D1}"/>
              </a:ext>
            </a:extLst>
          </p:cNvPr>
          <p:cNvSpPr/>
          <p:nvPr/>
        </p:nvSpPr>
        <p:spPr>
          <a:xfrm rot="5400000">
            <a:off x="928472" y="1347106"/>
            <a:ext cx="370132" cy="26131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1400">
              <a:solidFill>
                <a:srgbClr val="7030A0"/>
              </a:solidFill>
            </a:endParaRPr>
          </a:p>
        </p:txBody>
      </p:sp>
      <p:sp>
        <p:nvSpPr>
          <p:cNvPr id="39" name="Rectángulo: esquinas superiores cortadas 38">
            <a:extLst>
              <a:ext uri="{FF2B5EF4-FFF2-40B4-BE49-F238E27FC236}">
                <a16:creationId xmlns:a16="http://schemas.microsoft.com/office/drawing/2014/main" id="{A4CC3871-35A4-C582-A69E-412370E8933E}"/>
              </a:ext>
            </a:extLst>
          </p:cNvPr>
          <p:cNvSpPr/>
          <p:nvPr/>
        </p:nvSpPr>
        <p:spPr>
          <a:xfrm>
            <a:off x="1619672" y="2504351"/>
            <a:ext cx="1359629" cy="610058"/>
          </a:xfrm>
          <a:prstGeom prst="snip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/>
              <a:t>Entregable final</a:t>
            </a:r>
          </a:p>
        </p:txBody>
      </p:sp>
      <p:sp>
        <p:nvSpPr>
          <p:cNvPr id="40" name="Rectángulo: esquina doblada 39">
            <a:extLst>
              <a:ext uri="{FF2B5EF4-FFF2-40B4-BE49-F238E27FC236}">
                <a16:creationId xmlns:a16="http://schemas.microsoft.com/office/drawing/2014/main" id="{C006F809-E937-F8E2-4AA4-9C4E841591AC}"/>
              </a:ext>
            </a:extLst>
          </p:cNvPr>
          <p:cNvSpPr/>
          <p:nvPr/>
        </p:nvSpPr>
        <p:spPr>
          <a:xfrm>
            <a:off x="470952" y="1715720"/>
            <a:ext cx="1220728" cy="610058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>
                <a:solidFill>
                  <a:srgbClr val="7030A0"/>
                </a:solidFill>
              </a:rPr>
              <a:t>Objetivo específico</a:t>
            </a:r>
          </a:p>
        </p:txBody>
      </p:sp>
      <p:cxnSp>
        <p:nvCxnSpPr>
          <p:cNvPr id="43" name="Conector: angular 42">
            <a:extLst>
              <a:ext uri="{FF2B5EF4-FFF2-40B4-BE49-F238E27FC236}">
                <a16:creationId xmlns:a16="http://schemas.microsoft.com/office/drawing/2014/main" id="{A8A90E47-87C4-7FF7-5926-7961701B6D32}"/>
              </a:ext>
            </a:extLst>
          </p:cNvPr>
          <p:cNvCxnSpPr>
            <a:stCxn id="40" idx="2"/>
            <a:endCxn id="39" idx="2"/>
          </p:cNvCxnSpPr>
          <p:nvPr/>
        </p:nvCxnSpPr>
        <p:spPr>
          <a:xfrm rot="16200000" flipH="1">
            <a:off x="1108693" y="2298401"/>
            <a:ext cx="483602" cy="538356"/>
          </a:xfrm>
          <a:prstGeom prst="bentConnector2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/>
          <p:cNvSpPr txBox="1"/>
          <p:nvPr/>
        </p:nvSpPr>
        <p:spPr>
          <a:xfrm>
            <a:off x="8093491" y="4662078"/>
            <a:ext cx="96287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300" b="1" dirty="0">
                <a:latin typeface="+mn-lt"/>
              </a:rPr>
              <a:t>único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4DC52DC-A2B1-FED2-CC20-F7532048C0BB}"/>
              </a:ext>
            </a:extLst>
          </p:cNvPr>
          <p:cNvSpPr txBox="1"/>
          <p:nvPr/>
        </p:nvSpPr>
        <p:spPr>
          <a:xfrm>
            <a:off x="4255172" y="582295"/>
            <a:ext cx="211453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300" dirty="0">
                <a:latin typeface="+mn-lt"/>
              </a:rPr>
              <a:t>Desarrollar un nuevo procedimiento de atención de consultas (</a:t>
            </a:r>
            <a:r>
              <a:rPr lang="es-UY" sz="1300" b="1" i="1" dirty="0">
                <a:latin typeface="+mn-lt"/>
              </a:rPr>
              <a:t>producto</a:t>
            </a:r>
            <a:r>
              <a:rPr lang="es-UY" sz="1300" dirty="0">
                <a:latin typeface="+mn-lt"/>
              </a:rPr>
              <a:t>-tangible)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46CDDF2-AEFF-1218-9F01-C7C36E5A139B}"/>
              </a:ext>
            </a:extLst>
          </p:cNvPr>
          <p:cNvSpPr txBox="1"/>
          <p:nvPr/>
        </p:nvSpPr>
        <p:spPr>
          <a:xfrm>
            <a:off x="4355976" y="153887"/>
            <a:ext cx="3101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b="1" dirty="0">
                <a:latin typeface="+mn-lt"/>
              </a:rPr>
              <a:t>Objetivo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75E20E0-31C8-6A79-519D-947A51D930A3}"/>
              </a:ext>
            </a:extLst>
          </p:cNvPr>
          <p:cNvSpPr txBox="1"/>
          <p:nvPr/>
        </p:nvSpPr>
        <p:spPr>
          <a:xfrm>
            <a:off x="6948264" y="159304"/>
            <a:ext cx="3101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b="1" dirty="0">
                <a:latin typeface="+mn-lt"/>
              </a:rPr>
              <a:t>Entregable final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74A9A28E-3889-0389-2112-965A3C88EE1C}"/>
              </a:ext>
            </a:extLst>
          </p:cNvPr>
          <p:cNvSpPr txBox="1"/>
          <p:nvPr/>
        </p:nvSpPr>
        <p:spPr>
          <a:xfrm>
            <a:off x="6600289" y="569500"/>
            <a:ext cx="22940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300" dirty="0">
                <a:latin typeface="+mn-lt"/>
              </a:rPr>
              <a:t>Documentación del procedimiento validada o un informe firmado aceptando su finalización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957C49A-962B-2717-6B86-182D1EE2BD1E}"/>
              </a:ext>
            </a:extLst>
          </p:cNvPr>
          <p:cNvSpPr txBox="1"/>
          <p:nvPr/>
        </p:nvSpPr>
        <p:spPr>
          <a:xfrm>
            <a:off x="4249693" y="1613472"/>
            <a:ext cx="211099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300" dirty="0">
                <a:latin typeface="+mn-lt"/>
              </a:rPr>
              <a:t>Capacitar a un grupo de funcionarios en el tema NNN</a:t>
            </a:r>
          </a:p>
          <a:p>
            <a:r>
              <a:rPr lang="es-UY" sz="1300" dirty="0">
                <a:latin typeface="+mn-lt"/>
              </a:rPr>
              <a:t>(</a:t>
            </a:r>
            <a:r>
              <a:rPr lang="es-UY" sz="1300" b="1" i="1" dirty="0">
                <a:latin typeface="+mn-lt"/>
              </a:rPr>
              <a:t>servicio</a:t>
            </a:r>
            <a:r>
              <a:rPr lang="es-UY" sz="1300" dirty="0">
                <a:latin typeface="+mn-lt"/>
              </a:rPr>
              <a:t>-intangible)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4161BE1-BB09-3965-0B35-23A63AF0494A}"/>
              </a:ext>
            </a:extLst>
          </p:cNvPr>
          <p:cNvSpPr txBox="1"/>
          <p:nvPr/>
        </p:nvSpPr>
        <p:spPr>
          <a:xfrm>
            <a:off x="6602995" y="1662827"/>
            <a:ext cx="252109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300" dirty="0">
                <a:latin typeface="+mn-lt"/>
              </a:rPr>
              <a:t>Documentación que indique cuándo se hizo, y qué resultados se lograron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0D60E12-4FEC-DDCE-2A02-748BD9C10016}"/>
              </a:ext>
            </a:extLst>
          </p:cNvPr>
          <p:cNvSpPr txBox="1"/>
          <p:nvPr/>
        </p:nvSpPr>
        <p:spPr>
          <a:xfrm>
            <a:off x="4282408" y="2610162"/>
            <a:ext cx="21967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300" dirty="0">
                <a:latin typeface="+mn-lt"/>
              </a:rPr>
              <a:t>Implantar una nueva versión del software GRP en el organismo NNN (</a:t>
            </a:r>
            <a:r>
              <a:rPr lang="es-UY" sz="1300" b="1" i="1" dirty="0">
                <a:latin typeface="+mn-lt"/>
              </a:rPr>
              <a:t>producto</a:t>
            </a:r>
            <a:r>
              <a:rPr lang="es-UY" sz="1300" dirty="0">
                <a:latin typeface="+mn-lt"/>
              </a:rPr>
              <a:t> – tangible)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17A47BE-B09F-A586-C122-1BE50C59D5A3}"/>
              </a:ext>
            </a:extLst>
          </p:cNvPr>
          <p:cNvSpPr txBox="1"/>
          <p:nvPr/>
        </p:nvSpPr>
        <p:spPr>
          <a:xfrm>
            <a:off x="6559103" y="2610162"/>
            <a:ext cx="24503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300" dirty="0">
                <a:latin typeface="+mn-lt"/>
              </a:rPr>
              <a:t>Software funcionando o un informe con la aprobación del sponsor del proyecto en el organismo NNN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830B0F1-144B-C566-9041-8B8C1414344F}"/>
              </a:ext>
            </a:extLst>
          </p:cNvPr>
          <p:cNvSpPr txBox="1"/>
          <p:nvPr/>
        </p:nvSpPr>
        <p:spPr>
          <a:xfrm>
            <a:off x="4249693" y="3546869"/>
            <a:ext cx="21967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300" dirty="0">
                <a:latin typeface="+mn-lt"/>
              </a:rPr>
              <a:t>Lograr que el ciudadano participe más usando la app NNN</a:t>
            </a:r>
          </a:p>
          <a:p>
            <a:r>
              <a:rPr lang="es-UY" sz="1300" b="1" i="1" dirty="0">
                <a:latin typeface="+mn-lt"/>
              </a:rPr>
              <a:t>Transformación-</a:t>
            </a:r>
            <a:r>
              <a:rPr lang="es-UY" sz="1300" dirty="0">
                <a:latin typeface="+mn-lt"/>
              </a:rPr>
              <a:t>intangible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ED3ABB9-303A-4B9C-FE43-80188C162A4D}"/>
              </a:ext>
            </a:extLst>
          </p:cNvPr>
          <p:cNvSpPr txBox="1"/>
          <p:nvPr/>
        </p:nvSpPr>
        <p:spPr>
          <a:xfrm>
            <a:off x="6506169" y="3576199"/>
            <a:ext cx="245030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300" dirty="0">
                <a:latin typeface="+mn-lt"/>
              </a:rPr>
              <a:t>Estadística de accesos </a:t>
            </a:r>
          </a:p>
          <a:p>
            <a:r>
              <a:rPr lang="es-UY" sz="1300" dirty="0">
                <a:latin typeface="+mn-lt"/>
              </a:rPr>
              <a:t> </a:t>
            </a:r>
          </a:p>
          <a:p>
            <a:r>
              <a:rPr lang="es-UY" sz="1300" dirty="0">
                <a:latin typeface="+mn-lt"/>
              </a:rPr>
              <a:t>Consultas a ciudadanos</a:t>
            </a:r>
          </a:p>
        </p:txBody>
      </p:sp>
    </p:spTree>
    <p:extLst>
      <p:ext uri="{BB962C8B-B14F-4D97-AF65-F5344CB8AC3E}">
        <p14:creationId xmlns:p14="http://schemas.microsoft.com/office/powerpoint/2010/main" val="263642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/>
      <p:bldP spid="27" grpId="0"/>
      <p:bldP spid="35" grpId="0"/>
      <p:bldP spid="5" grpId="0"/>
      <p:bldP spid="7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Entregables de un proyecto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AA9F64F-4BF8-FB9C-A608-241F1949452D}"/>
              </a:ext>
            </a:extLst>
          </p:cNvPr>
          <p:cNvSpPr txBox="1"/>
          <p:nvPr/>
        </p:nvSpPr>
        <p:spPr>
          <a:xfrm>
            <a:off x="3953399" y="345692"/>
            <a:ext cx="4661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400" dirty="0">
                <a:latin typeface="+mj-lt"/>
              </a:rPr>
              <a:t>El entregable final se construye a partir de la realización de otros </a:t>
            </a:r>
            <a:r>
              <a:rPr lang="es-UY" sz="1400" i="1" dirty="0">
                <a:latin typeface="+mj-lt"/>
              </a:rPr>
              <a:t>entregables intermedios.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4DEEE406-5A87-2ED8-6053-D821D21B710B}"/>
              </a:ext>
            </a:extLst>
          </p:cNvPr>
          <p:cNvGrpSpPr/>
          <p:nvPr/>
        </p:nvGrpSpPr>
        <p:grpSpPr>
          <a:xfrm>
            <a:off x="203331" y="650101"/>
            <a:ext cx="2712485" cy="820622"/>
            <a:chOff x="1203654" y="1073016"/>
            <a:chExt cx="2712485" cy="820622"/>
          </a:xfrm>
        </p:grpSpPr>
        <p:sp>
          <p:nvSpPr>
            <p:cNvPr id="7" name="Rectángulo redondeado 1">
              <a:extLst>
                <a:ext uri="{FF2B5EF4-FFF2-40B4-BE49-F238E27FC236}">
                  <a16:creationId xmlns:a16="http://schemas.microsoft.com/office/drawing/2014/main" id="{588279D2-78E2-AE55-FC11-5D36FBB320D6}"/>
                </a:ext>
              </a:extLst>
            </p:cNvPr>
            <p:cNvSpPr/>
            <p:nvPr/>
          </p:nvSpPr>
          <p:spPr>
            <a:xfrm>
              <a:off x="1203654" y="1533598"/>
              <a:ext cx="1296144" cy="36004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+mn-ea"/>
                  <a:cs typeface="+mn-cs"/>
                </a:rPr>
                <a:t>Proyecto</a:t>
              </a:r>
            </a:p>
          </p:txBody>
        </p:sp>
        <p:sp>
          <p:nvSpPr>
            <p:cNvPr id="8" name="Rectángulo redondeado 2">
              <a:extLst>
                <a:ext uri="{FF2B5EF4-FFF2-40B4-BE49-F238E27FC236}">
                  <a16:creationId xmlns:a16="http://schemas.microsoft.com/office/drawing/2014/main" id="{2B5F7810-963D-7F4B-308B-E3214C3A64CD}"/>
                </a:ext>
              </a:extLst>
            </p:cNvPr>
            <p:cNvSpPr/>
            <p:nvPr/>
          </p:nvSpPr>
          <p:spPr>
            <a:xfrm>
              <a:off x="2475979" y="107301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+mn-ea"/>
                  <a:cs typeface="+mn-cs"/>
                </a:rPr>
                <a:t>propósitos</a:t>
              </a:r>
            </a:p>
          </p:txBody>
        </p: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010DC785-C2DA-136B-C581-A264B5E8F448}"/>
                </a:ext>
              </a:extLst>
            </p:cNvPr>
            <p:cNvCxnSpPr>
              <a:cxnSpLocks/>
              <a:stCxn id="7" idx="3"/>
              <a:endCxn id="8" idx="2"/>
            </p:cNvCxnSpPr>
            <p:nvPr/>
          </p:nvCxnSpPr>
          <p:spPr>
            <a:xfrm flipV="1">
              <a:off x="2499798" y="1433056"/>
              <a:ext cx="696261" cy="28056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F00C961F-D518-81DA-EA02-05839C083B0B}"/>
              </a:ext>
            </a:extLst>
          </p:cNvPr>
          <p:cNvSpPr/>
          <p:nvPr/>
        </p:nvSpPr>
        <p:spPr>
          <a:xfrm rot="5400000">
            <a:off x="666337" y="1565417"/>
            <a:ext cx="370132" cy="26131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4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" name="Rectángulo: esquinas superiores cortadas 17">
            <a:extLst>
              <a:ext uri="{FF2B5EF4-FFF2-40B4-BE49-F238E27FC236}">
                <a16:creationId xmlns:a16="http://schemas.microsoft.com/office/drawing/2014/main" id="{9D741C0A-025F-255C-E8FC-F11ACDC89FBA}"/>
              </a:ext>
            </a:extLst>
          </p:cNvPr>
          <p:cNvSpPr/>
          <p:nvPr/>
        </p:nvSpPr>
        <p:spPr>
          <a:xfrm>
            <a:off x="1847605" y="1917246"/>
            <a:ext cx="1359629" cy="610058"/>
          </a:xfrm>
          <a:prstGeom prst="snip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Entregable final</a:t>
            </a:r>
          </a:p>
        </p:txBody>
      </p:sp>
      <p:sp>
        <p:nvSpPr>
          <p:cNvPr id="19" name="Rectángulo: esquina doblada 18">
            <a:extLst>
              <a:ext uri="{FF2B5EF4-FFF2-40B4-BE49-F238E27FC236}">
                <a16:creationId xmlns:a16="http://schemas.microsoft.com/office/drawing/2014/main" id="{0E7E68EF-BCA1-0039-458C-0B0A244680F6}"/>
              </a:ext>
            </a:extLst>
          </p:cNvPr>
          <p:cNvSpPr/>
          <p:nvPr/>
        </p:nvSpPr>
        <p:spPr>
          <a:xfrm>
            <a:off x="278747" y="1912768"/>
            <a:ext cx="1220728" cy="610058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Objetivo específico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95168E6D-ABF5-EF9D-1028-A0D9F9B1B170}"/>
              </a:ext>
            </a:extLst>
          </p:cNvPr>
          <p:cNvCxnSpPr>
            <a:stCxn id="19" idx="3"/>
            <a:endCxn id="18" idx="2"/>
          </p:cNvCxnSpPr>
          <p:nvPr/>
        </p:nvCxnSpPr>
        <p:spPr>
          <a:xfrm>
            <a:off x="1499475" y="2217797"/>
            <a:ext cx="348130" cy="447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: esquinas superiores cortadas 25">
            <a:extLst>
              <a:ext uri="{FF2B5EF4-FFF2-40B4-BE49-F238E27FC236}">
                <a16:creationId xmlns:a16="http://schemas.microsoft.com/office/drawing/2014/main" id="{B58BEF71-166B-08BA-3A2A-F046F403A48E}"/>
              </a:ext>
            </a:extLst>
          </p:cNvPr>
          <p:cNvSpPr/>
          <p:nvPr/>
        </p:nvSpPr>
        <p:spPr>
          <a:xfrm>
            <a:off x="827584" y="2866253"/>
            <a:ext cx="622526" cy="450087"/>
          </a:xfrm>
          <a:prstGeom prst="snip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E1</a:t>
            </a:r>
          </a:p>
        </p:txBody>
      </p:sp>
      <p:sp>
        <p:nvSpPr>
          <p:cNvPr id="27" name="Rectángulo: esquinas superiores cortadas 26">
            <a:extLst>
              <a:ext uri="{FF2B5EF4-FFF2-40B4-BE49-F238E27FC236}">
                <a16:creationId xmlns:a16="http://schemas.microsoft.com/office/drawing/2014/main" id="{442D0DC8-06DF-02AA-5E02-1DF172999A7A}"/>
              </a:ext>
            </a:extLst>
          </p:cNvPr>
          <p:cNvSpPr/>
          <p:nvPr/>
        </p:nvSpPr>
        <p:spPr>
          <a:xfrm>
            <a:off x="1976901" y="2866253"/>
            <a:ext cx="622526" cy="450087"/>
          </a:xfrm>
          <a:prstGeom prst="snip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E2</a:t>
            </a:r>
          </a:p>
        </p:txBody>
      </p:sp>
      <p:sp>
        <p:nvSpPr>
          <p:cNvPr id="28" name="Rectángulo: esquinas superiores cortadas 27">
            <a:extLst>
              <a:ext uri="{FF2B5EF4-FFF2-40B4-BE49-F238E27FC236}">
                <a16:creationId xmlns:a16="http://schemas.microsoft.com/office/drawing/2014/main" id="{3040E482-3924-29EB-9DAE-51F5692AD9FC}"/>
              </a:ext>
            </a:extLst>
          </p:cNvPr>
          <p:cNvSpPr/>
          <p:nvPr/>
        </p:nvSpPr>
        <p:spPr>
          <a:xfrm>
            <a:off x="2954664" y="2866253"/>
            <a:ext cx="622526" cy="450087"/>
          </a:xfrm>
          <a:prstGeom prst="snip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E3</a:t>
            </a:r>
          </a:p>
        </p:txBody>
      </p:sp>
      <p:sp>
        <p:nvSpPr>
          <p:cNvPr id="29" name="Rectángulo: esquinas superiores cortadas 28">
            <a:extLst>
              <a:ext uri="{FF2B5EF4-FFF2-40B4-BE49-F238E27FC236}">
                <a16:creationId xmlns:a16="http://schemas.microsoft.com/office/drawing/2014/main" id="{9A183601-7747-C941-8135-9CA73433B4B7}"/>
              </a:ext>
            </a:extLst>
          </p:cNvPr>
          <p:cNvSpPr/>
          <p:nvPr/>
        </p:nvSpPr>
        <p:spPr>
          <a:xfrm>
            <a:off x="3085869" y="3584213"/>
            <a:ext cx="622526" cy="450087"/>
          </a:xfrm>
          <a:prstGeom prst="snip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E3.2</a:t>
            </a:r>
          </a:p>
        </p:txBody>
      </p:sp>
      <p:sp>
        <p:nvSpPr>
          <p:cNvPr id="30" name="Rectángulo: esquinas superiores cortadas 29">
            <a:extLst>
              <a:ext uri="{FF2B5EF4-FFF2-40B4-BE49-F238E27FC236}">
                <a16:creationId xmlns:a16="http://schemas.microsoft.com/office/drawing/2014/main" id="{D575FB47-AF3A-B746-34AC-31E06E1E5042}"/>
              </a:ext>
            </a:extLst>
          </p:cNvPr>
          <p:cNvSpPr/>
          <p:nvPr/>
        </p:nvSpPr>
        <p:spPr>
          <a:xfrm>
            <a:off x="3969994" y="3578506"/>
            <a:ext cx="622526" cy="450087"/>
          </a:xfrm>
          <a:prstGeom prst="snip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E3.3</a:t>
            </a:r>
          </a:p>
        </p:txBody>
      </p:sp>
      <p:sp>
        <p:nvSpPr>
          <p:cNvPr id="31" name="Rectángulo: esquinas superiores cortadas 30">
            <a:extLst>
              <a:ext uri="{FF2B5EF4-FFF2-40B4-BE49-F238E27FC236}">
                <a16:creationId xmlns:a16="http://schemas.microsoft.com/office/drawing/2014/main" id="{F7A2F8F8-1BBD-9FDD-2D7C-FA7D43F1F6E7}"/>
              </a:ext>
            </a:extLst>
          </p:cNvPr>
          <p:cNvSpPr/>
          <p:nvPr/>
        </p:nvSpPr>
        <p:spPr>
          <a:xfrm>
            <a:off x="421082" y="3579861"/>
            <a:ext cx="622526" cy="450087"/>
          </a:xfrm>
          <a:prstGeom prst="snip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E1.1</a:t>
            </a:r>
          </a:p>
        </p:txBody>
      </p:sp>
      <p:sp>
        <p:nvSpPr>
          <p:cNvPr id="32" name="Rectángulo: esquinas superiores cortadas 31">
            <a:extLst>
              <a:ext uri="{FF2B5EF4-FFF2-40B4-BE49-F238E27FC236}">
                <a16:creationId xmlns:a16="http://schemas.microsoft.com/office/drawing/2014/main" id="{9C86C9D2-D0F7-172F-4185-ACE0C0007E2C}"/>
              </a:ext>
            </a:extLst>
          </p:cNvPr>
          <p:cNvSpPr/>
          <p:nvPr/>
        </p:nvSpPr>
        <p:spPr>
          <a:xfrm>
            <a:off x="1301071" y="3588831"/>
            <a:ext cx="622526" cy="450087"/>
          </a:xfrm>
          <a:prstGeom prst="snip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E1.2</a:t>
            </a:r>
          </a:p>
        </p:txBody>
      </p:sp>
      <p:sp>
        <p:nvSpPr>
          <p:cNvPr id="33" name="Rectángulo: esquinas superiores cortadas 32">
            <a:extLst>
              <a:ext uri="{FF2B5EF4-FFF2-40B4-BE49-F238E27FC236}">
                <a16:creationId xmlns:a16="http://schemas.microsoft.com/office/drawing/2014/main" id="{F0A4E22C-6213-19CC-1B8B-6431C026C8C6}"/>
              </a:ext>
            </a:extLst>
          </p:cNvPr>
          <p:cNvSpPr/>
          <p:nvPr/>
        </p:nvSpPr>
        <p:spPr>
          <a:xfrm>
            <a:off x="2216882" y="3574154"/>
            <a:ext cx="622526" cy="450087"/>
          </a:xfrm>
          <a:prstGeom prst="snip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E3.1</a:t>
            </a:r>
          </a:p>
        </p:txBody>
      </p:sp>
      <p:cxnSp>
        <p:nvCxnSpPr>
          <p:cNvPr id="37" name="Conector: angular 36">
            <a:extLst>
              <a:ext uri="{FF2B5EF4-FFF2-40B4-BE49-F238E27FC236}">
                <a16:creationId xmlns:a16="http://schemas.microsoft.com/office/drawing/2014/main" id="{757D0499-3DBD-2D5F-F449-F5FD01C4B10C}"/>
              </a:ext>
            </a:extLst>
          </p:cNvPr>
          <p:cNvCxnSpPr>
            <a:cxnSpLocks/>
            <a:stCxn id="18" idx="1"/>
            <a:endCxn id="26" idx="3"/>
          </p:cNvCxnSpPr>
          <p:nvPr/>
        </p:nvCxnSpPr>
        <p:spPr>
          <a:xfrm rot="5400000">
            <a:off x="1663660" y="2002492"/>
            <a:ext cx="338949" cy="1388573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: angular 41">
            <a:extLst>
              <a:ext uri="{FF2B5EF4-FFF2-40B4-BE49-F238E27FC236}">
                <a16:creationId xmlns:a16="http://schemas.microsoft.com/office/drawing/2014/main" id="{6B9C8F24-10A8-EA9C-3AFF-92A51680542C}"/>
              </a:ext>
            </a:extLst>
          </p:cNvPr>
          <p:cNvCxnSpPr>
            <a:cxnSpLocks/>
            <a:stCxn id="18" idx="1"/>
            <a:endCxn id="27" idx="3"/>
          </p:cNvCxnSpPr>
          <p:nvPr/>
        </p:nvCxnSpPr>
        <p:spPr>
          <a:xfrm rot="5400000">
            <a:off x="2238318" y="2577150"/>
            <a:ext cx="338949" cy="239256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: angular 45">
            <a:extLst>
              <a:ext uri="{FF2B5EF4-FFF2-40B4-BE49-F238E27FC236}">
                <a16:creationId xmlns:a16="http://schemas.microsoft.com/office/drawing/2014/main" id="{F472FDA9-935E-AACC-47EE-2CFBFD1F0DE4}"/>
              </a:ext>
            </a:extLst>
          </p:cNvPr>
          <p:cNvCxnSpPr>
            <a:cxnSpLocks/>
            <a:stCxn id="18" idx="1"/>
            <a:endCxn id="28" idx="3"/>
          </p:cNvCxnSpPr>
          <p:nvPr/>
        </p:nvCxnSpPr>
        <p:spPr>
          <a:xfrm rot="16200000" flipH="1">
            <a:off x="2727199" y="2327524"/>
            <a:ext cx="338949" cy="738507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: angular 48">
            <a:extLst>
              <a:ext uri="{FF2B5EF4-FFF2-40B4-BE49-F238E27FC236}">
                <a16:creationId xmlns:a16="http://schemas.microsoft.com/office/drawing/2014/main" id="{4CE6BD67-84D1-621A-49FB-750EA2EE10FC}"/>
              </a:ext>
            </a:extLst>
          </p:cNvPr>
          <p:cNvCxnSpPr>
            <a:cxnSpLocks/>
            <a:stCxn id="26" idx="1"/>
            <a:endCxn id="31" idx="3"/>
          </p:cNvCxnSpPr>
          <p:nvPr/>
        </p:nvCxnSpPr>
        <p:spPr>
          <a:xfrm rot="5400000">
            <a:off x="803836" y="3244849"/>
            <a:ext cx="263521" cy="406502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: angular 51">
            <a:extLst>
              <a:ext uri="{FF2B5EF4-FFF2-40B4-BE49-F238E27FC236}">
                <a16:creationId xmlns:a16="http://schemas.microsoft.com/office/drawing/2014/main" id="{F69B2034-4A23-533F-9A39-F19AAEC471FE}"/>
              </a:ext>
            </a:extLst>
          </p:cNvPr>
          <p:cNvCxnSpPr>
            <a:cxnSpLocks/>
            <a:stCxn id="26" idx="1"/>
            <a:endCxn id="32" idx="3"/>
          </p:cNvCxnSpPr>
          <p:nvPr/>
        </p:nvCxnSpPr>
        <p:spPr>
          <a:xfrm rot="16200000" flipH="1">
            <a:off x="1239345" y="3215841"/>
            <a:ext cx="272491" cy="473487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: angular 54">
            <a:extLst>
              <a:ext uri="{FF2B5EF4-FFF2-40B4-BE49-F238E27FC236}">
                <a16:creationId xmlns:a16="http://schemas.microsoft.com/office/drawing/2014/main" id="{1AEBCD9A-24BE-AEDB-6A94-B98D7D521993}"/>
              </a:ext>
            </a:extLst>
          </p:cNvPr>
          <p:cNvCxnSpPr>
            <a:cxnSpLocks/>
            <a:stCxn id="28" idx="1"/>
            <a:endCxn id="30" idx="3"/>
          </p:cNvCxnSpPr>
          <p:nvPr/>
        </p:nvCxnSpPr>
        <p:spPr>
          <a:xfrm rot="16200000" flipH="1">
            <a:off x="3642509" y="2939758"/>
            <a:ext cx="262166" cy="1015330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: angular 57">
            <a:extLst>
              <a:ext uri="{FF2B5EF4-FFF2-40B4-BE49-F238E27FC236}">
                <a16:creationId xmlns:a16="http://schemas.microsoft.com/office/drawing/2014/main" id="{171F2117-BFC6-9048-8DC9-38EF562D2282}"/>
              </a:ext>
            </a:extLst>
          </p:cNvPr>
          <p:cNvCxnSpPr>
            <a:cxnSpLocks/>
            <a:stCxn id="28" idx="1"/>
            <a:endCxn id="29" idx="3"/>
          </p:cNvCxnSpPr>
          <p:nvPr/>
        </p:nvCxnSpPr>
        <p:spPr>
          <a:xfrm rot="16200000" flipH="1">
            <a:off x="3197593" y="3384673"/>
            <a:ext cx="267873" cy="131205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: angular 60">
            <a:extLst>
              <a:ext uri="{FF2B5EF4-FFF2-40B4-BE49-F238E27FC236}">
                <a16:creationId xmlns:a16="http://schemas.microsoft.com/office/drawing/2014/main" id="{4AD44813-99EC-D61E-EF09-5E055607ADC6}"/>
              </a:ext>
            </a:extLst>
          </p:cNvPr>
          <p:cNvCxnSpPr>
            <a:cxnSpLocks/>
            <a:stCxn id="28" idx="1"/>
            <a:endCxn id="33" idx="3"/>
          </p:cNvCxnSpPr>
          <p:nvPr/>
        </p:nvCxnSpPr>
        <p:spPr>
          <a:xfrm rot="5400000">
            <a:off x="2768129" y="3076356"/>
            <a:ext cx="257814" cy="737782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o 10">
            <a:extLst>
              <a:ext uri="{FF2B5EF4-FFF2-40B4-BE49-F238E27FC236}">
                <a16:creationId xmlns:a16="http://schemas.microsoft.com/office/drawing/2014/main" id="{AEB97362-9D72-48E8-ADF6-83396989AA47}"/>
              </a:ext>
            </a:extLst>
          </p:cNvPr>
          <p:cNvGrpSpPr/>
          <p:nvPr/>
        </p:nvGrpSpPr>
        <p:grpSpPr>
          <a:xfrm>
            <a:off x="4211960" y="1847816"/>
            <a:ext cx="2605588" cy="1057054"/>
            <a:chOff x="5549127" y="3981962"/>
            <a:chExt cx="2605588" cy="1057054"/>
          </a:xfrm>
        </p:grpSpPr>
        <p:sp>
          <p:nvSpPr>
            <p:cNvPr id="2" name="Rectángulo: esquinas redondeadas 1">
              <a:extLst>
                <a:ext uri="{FF2B5EF4-FFF2-40B4-BE49-F238E27FC236}">
                  <a16:creationId xmlns:a16="http://schemas.microsoft.com/office/drawing/2014/main" id="{B6ECA374-D12C-ADEA-587E-A907F8CD1C1F}"/>
                </a:ext>
              </a:extLst>
            </p:cNvPr>
            <p:cNvSpPr/>
            <p:nvPr/>
          </p:nvSpPr>
          <p:spPr>
            <a:xfrm>
              <a:off x="5549127" y="3981962"/>
              <a:ext cx="2605588" cy="1057054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15DD0BA1-2A38-B5B1-ED4D-7DCAE026ADAF}"/>
                </a:ext>
              </a:extLst>
            </p:cNvPr>
            <p:cNvSpPr txBox="1"/>
            <p:nvPr/>
          </p:nvSpPr>
          <p:spPr>
            <a:xfrm>
              <a:off x="5607820" y="4084908"/>
              <a:ext cx="244555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es-UY" sz="1400" dirty="0">
                  <a:latin typeface="+mj-lt"/>
                </a:rPr>
                <a:t>La lista de entregables EDT representa lo que se conoce como </a:t>
              </a:r>
              <a:r>
                <a:rPr lang="es-UY" sz="1400" b="1" i="1" dirty="0">
                  <a:solidFill>
                    <a:srgbClr val="0070C0"/>
                  </a:solidFill>
                  <a:latin typeface="+mj-lt"/>
                </a:rPr>
                <a:t>ALCANCE DEL PROYECTO</a:t>
              </a: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145F01D9-846C-5EFF-DF06-10DE31BD9D8F}"/>
              </a:ext>
            </a:extLst>
          </p:cNvPr>
          <p:cNvSpPr txBox="1"/>
          <p:nvPr/>
        </p:nvSpPr>
        <p:spPr>
          <a:xfrm>
            <a:off x="3331529" y="991061"/>
            <a:ext cx="48141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400" dirty="0">
                <a:latin typeface="+mj-lt"/>
              </a:rPr>
              <a:t>Se genera así una estructura jerárquica de entregables que representa qué es lo que se hará, que llamaremos </a:t>
            </a:r>
            <a:r>
              <a:rPr lang="es-UY" sz="1400" b="1" i="1" dirty="0">
                <a:solidFill>
                  <a:srgbClr val="0070C0"/>
                </a:solidFill>
                <a:latin typeface="+mj-lt"/>
              </a:rPr>
              <a:t>EDT (estructura de desglose del trabajo)</a:t>
            </a:r>
            <a:r>
              <a:rPr lang="es-UY" sz="1400" dirty="0">
                <a:latin typeface="+mj-lt"/>
              </a:rPr>
              <a:t> o WBS en inglés.</a:t>
            </a:r>
            <a:endParaRPr lang="es-UY" sz="1400" i="1" dirty="0">
              <a:latin typeface="+mj-l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D4F8FE8-5AE4-9EE8-D424-0326C59A5AD0}"/>
              </a:ext>
            </a:extLst>
          </p:cNvPr>
          <p:cNvSpPr txBox="1"/>
          <p:nvPr/>
        </p:nvSpPr>
        <p:spPr>
          <a:xfrm>
            <a:off x="4849509" y="3137477"/>
            <a:ext cx="42104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latin typeface="+mj-lt"/>
              </a:rPr>
              <a:t>Los </a:t>
            </a:r>
            <a:r>
              <a:rPr lang="es-UY" sz="1400" b="1" i="1" dirty="0">
                <a:latin typeface="+mj-lt"/>
              </a:rPr>
              <a:t>entregables no son actividades</a:t>
            </a:r>
            <a:r>
              <a:rPr lang="es-UY" sz="1400" dirty="0">
                <a:latin typeface="+mj-lt"/>
              </a:rPr>
              <a:t>, son el producto de un grupo de actividades.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latin typeface="+mj-lt"/>
              </a:rPr>
              <a:t>Identificar los entregables nos obliga a enfocarnos en QUÉ hay que hacer, sin preocuparnos, por ahora, en cómo lo haremos.</a:t>
            </a:r>
          </a:p>
        </p:txBody>
      </p:sp>
    </p:spTree>
    <p:extLst>
      <p:ext uri="{BB962C8B-B14F-4D97-AF65-F5344CB8AC3E}">
        <p14:creationId xmlns:p14="http://schemas.microsoft.com/office/powerpoint/2010/main" val="324318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" grpId="0"/>
      <p:bldP spid="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F358E114-FD0C-4CA6-2B95-6DF9670BC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24266"/>
            <a:ext cx="4039419" cy="435776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s-UY" b="1" dirty="0"/>
              <a:t>En resumen: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2352A68-1124-497D-09AF-4D183CADFAA5}"/>
              </a:ext>
            </a:extLst>
          </p:cNvPr>
          <p:cNvSpPr txBox="1"/>
          <p:nvPr/>
        </p:nvSpPr>
        <p:spPr>
          <a:xfrm>
            <a:off x="35496" y="585542"/>
            <a:ext cx="4003923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UY" sz="1400" dirty="0">
                <a:latin typeface="+mn-lt"/>
              </a:rPr>
              <a:t>La Agencia emprende proyectos para cumplir con sus compromisos, necesidades y objetivos, que llamaremos </a:t>
            </a:r>
            <a:r>
              <a:rPr lang="es-UY" sz="1400" b="1" dirty="0">
                <a:latin typeface="+mn-lt"/>
              </a:rPr>
              <a:t>propósitos del proyecto</a:t>
            </a:r>
            <a:r>
              <a:rPr lang="es-UY" sz="1400" dirty="0">
                <a:latin typeface="+mn-lt"/>
              </a:rPr>
              <a:t>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E6E8B1C-5127-3203-011B-E86FAD68D074}"/>
              </a:ext>
            </a:extLst>
          </p:cNvPr>
          <p:cNvSpPr txBox="1"/>
          <p:nvPr/>
        </p:nvSpPr>
        <p:spPr>
          <a:xfrm>
            <a:off x="4607414" y="216131"/>
            <a:ext cx="3292309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>
            <a:defPPr>
              <a:defRPr lang="es-UY"/>
            </a:defPPr>
            <a:lvl1pPr algn="just">
              <a:defRPr sz="1600">
                <a:latin typeface="+mn-lt"/>
              </a:defRPr>
            </a:lvl1pPr>
          </a:lstStyle>
          <a:p>
            <a:r>
              <a:rPr lang="es-UY" sz="1400" dirty="0"/>
              <a:t>Un proyecto es un emprendimiento que debe generar un resultado. El </a:t>
            </a:r>
            <a:r>
              <a:rPr lang="es-UY" sz="1400" b="1" dirty="0"/>
              <a:t>objetivo del proyecto </a:t>
            </a:r>
            <a:r>
              <a:rPr lang="es-UY" sz="1400" dirty="0"/>
              <a:t>es una descripción de qué resultado se espera lograr.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1E92F21-05F2-4700-1F2A-85732B1B1C63}"/>
              </a:ext>
            </a:extLst>
          </p:cNvPr>
          <p:cNvSpPr txBox="1"/>
          <p:nvPr/>
        </p:nvSpPr>
        <p:spPr>
          <a:xfrm>
            <a:off x="3275855" y="1792699"/>
            <a:ext cx="5050878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>
            <a:defPPr>
              <a:defRPr lang="es-UY"/>
            </a:defPPr>
            <a:lvl1pPr algn="just">
              <a:defRPr sz="1600">
                <a:latin typeface="+mn-lt"/>
              </a:defRPr>
            </a:lvl1pPr>
          </a:lstStyle>
          <a:p>
            <a:r>
              <a:rPr lang="es-UY" sz="1400" dirty="0"/>
              <a:t>El objetivo del proyecto puede representar a un resultado tangible (productos) o intangible (servicio, transformación). En todos los casos debemos definir un </a:t>
            </a:r>
            <a:r>
              <a:rPr lang="es-UY" sz="1400" b="1" dirty="0"/>
              <a:t>entregable</a:t>
            </a:r>
            <a:r>
              <a:rPr lang="es-UY" sz="1400" dirty="0"/>
              <a:t> tangible para poder medir o evaluar el logro del resultado asociado.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E535F4D-B06A-D227-0CC3-D82BB3405922}"/>
              </a:ext>
            </a:extLst>
          </p:cNvPr>
          <p:cNvSpPr txBox="1"/>
          <p:nvPr/>
        </p:nvSpPr>
        <p:spPr>
          <a:xfrm>
            <a:off x="179512" y="1953404"/>
            <a:ext cx="2304255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>
            <a:defPPr>
              <a:defRPr lang="es-UY"/>
            </a:defPPr>
            <a:lvl1pPr algn="just">
              <a:defRPr sz="1600">
                <a:latin typeface="+mn-lt"/>
              </a:defRPr>
            </a:lvl1pPr>
          </a:lstStyle>
          <a:p>
            <a:r>
              <a:rPr lang="es-UY" sz="1400" dirty="0"/>
              <a:t>Cada área de la Agencia dispone de un </a:t>
            </a:r>
            <a:r>
              <a:rPr lang="es-UY" sz="1400" b="1" dirty="0"/>
              <a:t>portafolio de proyectos y programas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CDA05D1-863F-CDAB-5789-0A2D85662E9F}"/>
              </a:ext>
            </a:extLst>
          </p:cNvPr>
          <p:cNvSpPr txBox="1"/>
          <p:nvPr/>
        </p:nvSpPr>
        <p:spPr>
          <a:xfrm>
            <a:off x="264467" y="3321266"/>
            <a:ext cx="2592288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>
            <a:defPPr>
              <a:defRPr lang="es-UY"/>
            </a:defPPr>
            <a:lvl1pPr algn="just">
              <a:defRPr sz="1600">
                <a:latin typeface="+mn-lt"/>
              </a:defRPr>
            </a:lvl1pPr>
          </a:lstStyle>
          <a:p>
            <a:r>
              <a:rPr lang="es-UY" sz="1400" dirty="0"/>
              <a:t>Tanto el portafolio del área, como proyectos y programas de la misma, cuentan con un </a:t>
            </a:r>
            <a:r>
              <a:rPr lang="es-UY" sz="1400" b="1" dirty="0"/>
              <a:t>sponsor o patrocinador</a:t>
            </a:r>
            <a:r>
              <a:rPr lang="es-UY" sz="1400" dirty="0"/>
              <a:t>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1843430-5DA3-0E0B-4D83-BB0EDB5AEFCA}"/>
              </a:ext>
            </a:extLst>
          </p:cNvPr>
          <p:cNvSpPr txBox="1"/>
          <p:nvPr/>
        </p:nvSpPr>
        <p:spPr>
          <a:xfrm>
            <a:off x="3116614" y="3798319"/>
            <a:ext cx="3170633" cy="11695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>
            <a:defPPr>
              <a:defRPr lang="es-UY"/>
            </a:defPPr>
            <a:lvl1pPr algn="just">
              <a:defRPr sz="1600">
                <a:latin typeface="+mn-lt"/>
              </a:defRPr>
            </a:lvl1pPr>
          </a:lstStyle>
          <a:p>
            <a:r>
              <a:rPr lang="es-UY" sz="1400" dirty="0"/>
              <a:t>En casos que el programa o proyecto se implemente en un organismo, también debe identificarse un </a:t>
            </a:r>
            <a:r>
              <a:rPr lang="es-UY" sz="1400" i="1" dirty="0"/>
              <a:t>sponsor en </a:t>
            </a:r>
            <a:r>
              <a:rPr lang="es-UY" sz="1400" i="1"/>
              <a:t>dicho organismo</a:t>
            </a:r>
            <a:r>
              <a:rPr lang="es-UY" sz="1400"/>
              <a:t>, </a:t>
            </a:r>
            <a:r>
              <a:rPr lang="es-UY" sz="1400" dirty="0"/>
              <a:t>para que nos apoye.</a:t>
            </a:r>
          </a:p>
        </p:txBody>
      </p:sp>
      <p:cxnSp>
        <p:nvCxnSpPr>
          <p:cNvPr id="7" name="Conector: curvado 6">
            <a:extLst>
              <a:ext uri="{FF2B5EF4-FFF2-40B4-BE49-F238E27FC236}">
                <a16:creationId xmlns:a16="http://schemas.microsoft.com/office/drawing/2014/main" id="{459115E5-D819-0329-1706-92FB38570B1C}"/>
              </a:ext>
            </a:extLst>
          </p:cNvPr>
          <p:cNvCxnSpPr>
            <a:cxnSpLocks/>
            <a:stCxn id="9" idx="3"/>
            <a:endCxn id="13" idx="1"/>
          </p:cNvCxnSpPr>
          <p:nvPr/>
        </p:nvCxnSpPr>
        <p:spPr>
          <a:xfrm flipV="1">
            <a:off x="4039419" y="693185"/>
            <a:ext cx="567995" cy="261689"/>
          </a:xfrm>
          <a:prstGeom prst="curved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: curvado 11">
            <a:extLst>
              <a:ext uri="{FF2B5EF4-FFF2-40B4-BE49-F238E27FC236}">
                <a16:creationId xmlns:a16="http://schemas.microsoft.com/office/drawing/2014/main" id="{CA538AEC-C098-CCA4-504F-93A092D7A1D9}"/>
              </a:ext>
            </a:extLst>
          </p:cNvPr>
          <p:cNvCxnSpPr>
            <a:cxnSpLocks/>
            <a:stCxn id="13" idx="2"/>
            <a:endCxn id="18" idx="0"/>
          </p:cNvCxnSpPr>
          <p:nvPr/>
        </p:nvCxnSpPr>
        <p:spPr>
          <a:xfrm rot="5400000">
            <a:off x="5716202" y="1255331"/>
            <a:ext cx="622461" cy="452275"/>
          </a:xfrm>
          <a:prstGeom prst="curved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: curvado 15">
            <a:extLst>
              <a:ext uri="{FF2B5EF4-FFF2-40B4-BE49-F238E27FC236}">
                <a16:creationId xmlns:a16="http://schemas.microsoft.com/office/drawing/2014/main" id="{813F4975-B5F5-A05E-42DE-78C3427F8BB5}"/>
              </a:ext>
            </a:extLst>
          </p:cNvPr>
          <p:cNvCxnSpPr>
            <a:cxnSpLocks/>
            <a:stCxn id="2" idx="2"/>
            <a:endCxn id="3" idx="0"/>
          </p:cNvCxnSpPr>
          <p:nvPr/>
        </p:nvCxnSpPr>
        <p:spPr>
          <a:xfrm rot="16200000" flipH="1">
            <a:off x="1131526" y="2892181"/>
            <a:ext cx="629198" cy="228971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: curvado 22">
            <a:extLst>
              <a:ext uri="{FF2B5EF4-FFF2-40B4-BE49-F238E27FC236}">
                <a16:creationId xmlns:a16="http://schemas.microsoft.com/office/drawing/2014/main" id="{DB80101F-1D67-D9CB-EF3A-737330834958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2856755" y="3798320"/>
            <a:ext cx="259859" cy="584775"/>
          </a:xfrm>
          <a:prstGeom prst="curved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: curvado 24">
            <a:extLst>
              <a:ext uri="{FF2B5EF4-FFF2-40B4-BE49-F238E27FC236}">
                <a16:creationId xmlns:a16="http://schemas.microsoft.com/office/drawing/2014/main" id="{50CA665E-98C3-83A1-CB06-BCD6F8B24CB6}"/>
              </a:ext>
            </a:extLst>
          </p:cNvPr>
          <p:cNvCxnSpPr>
            <a:cxnSpLocks/>
            <a:stCxn id="9" idx="2"/>
            <a:endCxn id="2" idx="0"/>
          </p:cNvCxnSpPr>
          <p:nvPr/>
        </p:nvCxnSpPr>
        <p:spPr>
          <a:xfrm rot="5400000">
            <a:off x="1369950" y="1285896"/>
            <a:ext cx="629198" cy="705818"/>
          </a:xfrm>
          <a:prstGeom prst="curved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D51A569-3A8D-0AB9-7EE2-BFBB0A3A8E60}"/>
              </a:ext>
            </a:extLst>
          </p:cNvPr>
          <p:cNvSpPr txBox="1"/>
          <p:nvPr/>
        </p:nvSpPr>
        <p:spPr>
          <a:xfrm>
            <a:off x="6728840" y="3207336"/>
            <a:ext cx="2150693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>
            <a:defPPr>
              <a:defRPr lang="es-UY"/>
            </a:defPPr>
            <a:lvl1pPr algn="just">
              <a:defRPr sz="1600">
                <a:latin typeface="+mn-lt"/>
              </a:defRPr>
            </a:lvl1pPr>
          </a:lstStyle>
          <a:p>
            <a:r>
              <a:rPr lang="es-UY" sz="1400" dirty="0"/>
              <a:t>La lista de entregables que el proyecto va a construir define el </a:t>
            </a:r>
            <a:r>
              <a:rPr lang="es-UY" sz="1400" b="1" dirty="0"/>
              <a:t>alcance del proyecto.</a:t>
            </a:r>
          </a:p>
        </p:txBody>
      </p:sp>
      <p:cxnSp>
        <p:nvCxnSpPr>
          <p:cNvPr id="21" name="Conector: curvado 20">
            <a:extLst>
              <a:ext uri="{FF2B5EF4-FFF2-40B4-BE49-F238E27FC236}">
                <a16:creationId xmlns:a16="http://schemas.microsoft.com/office/drawing/2014/main" id="{63DF4F96-4519-D054-63F1-935135F853A3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 rot="16200000" flipH="1">
            <a:off x="6572475" y="1975624"/>
            <a:ext cx="460530" cy="2002893"/>
          </a:xfrm>
          <a:prstGeom prst="curved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58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" grpId="0" animBg="1"/>
      <p:bldP spid="3" grpId="0" animBg="1"/>
      <p:bldP spid="4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adroTexto 30"/>
          <p:cNvSpPr txBox="1"/>
          <p:nvPr/>
        </p:nvSpPr>
        <p:spPr>
          <a:xfrm>
            <a:off x="70108" y="699542"/>
            <a:ext cx="4386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Ahora que hemos introducido estos conceptos y algunos ejemplos, te invito a que repases la presentación, revises los documentos sugeridos y a continuación respondas unas pocas preguntas para evaluar tu entendimiento.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Recuerda que estas evaluaciones generan puntos para la aprobación del curso.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¡Nos reencontramos en la siguiente sección!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A continuación…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334" y="876809"/>
            <a:ext cx="3673158" cy="24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59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3540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47C3366-8CC9-5D8E-2CB0-EBDB2DCCFD3B}"/>
              </a:ext>
            </a:extLst>
          </p:cNvPr>
          <p:cNvSpPr txBox="1"/>
          <p:nvPr/>
        </p:nvSpPr>
        <p:spPr>
          <a:xfrm>
            <a:off x="868016" y="123478"/>
            <a:ext cx="7776864" cy="44935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UY" sz="2200" dirty="0">
                <a:latin typeface="+mn-lt"/>
              </a:rPr>
              <a:t>Hola que tal, </a:t>
            </a:r>
          </a:p>
          <a:p>
            <a:r>
              <a:rPr lang="es-UY" sz="2200" dirty="0">
                <a:latin typeface="+mn-lt"/>
              </a:rPr>
              <a:t>En esta sección hablaremos sobre qué son los propósitos de un proyecto y como podemos organizar un grupo de proyectos en programas y portafolios</a:t>
            </a:r>
          </a:p>
          <a:p>
            <a:endParaRPr lang="es-UY" sz="2200" dirty="0">
              <a:latin typeface="+mn-lt"/>
            </a:endParaRPr>
          </a:p>
          <a:p>
            <a:r>
              <a:rPr lang="es-UY" sz="2200" dirty="0">
                <a:latin typeface="+mn-lt"/>
              </a:rPr>
              <a:t>También comentaremos qué es un sponsor y porqué es tan importante para nuestros proyectos</a:t>
            </a:r>
          </a:p>
          <a:p>
            <a:endParaRPr lang="es-UY" sz="2200" dirty="0">
              <a:latin typeface="+mn-lt"/>
            </a:endParaRPr>
          </a:p>
          <a:p>
            <a:r>
              <a:rPr lang="es-UY" sz="2200" dirty="0">
                <a:latin typeface="+mn-lt"/>
              </a:rPr>
              <a:t>Por otro lado, los proyectos tienen objetivos y éstos se traducen en resultados visibles, que llamaremos entregables.</a:t>
            </a:r>
          </a:p>
          <a:p>
            <a:endParaRPr lang="es-UY" sz="2200" dirty="0">
              <a:latin typeface="+mn-lt"/>
            </a:endParaRPr>
          </a:p>
          <a:p>
            <a:r>
              <a:rPr lang="es-UY" sz="2200" dirty="0">
                <a:latin typeface="+mn-lt"/>
              </a:rPr>
              <a:t>Vayamos entonces a ver estos temas…</a:t>
            </a:r>
          </a:p>
        </p:txBody>
      </p:sp>
    </p:spTree>
    <p:extLst>
      <p:ext uri="{BB962C8B-B14F-4D97-AF65-F5344CB8AC3E}">
        <p14:creationId xmlns:p14="http://schemas.microsoft.com/office/powerpoint/2010/main" val="2408617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884677" y="680315"/>
            <a:ext cx="417646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4445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s-UY" sz="2400" dirty="0">
                <a:latin typeface="Comic Sans MS" panose="030F0702030302020204" pitchFamily="66" charset="0"/>
              </a:rPr>
              <a:t>Propósitos del proyecto</a:t>
            </a:r>
          </a:p>
          <a:p>
            <a:pPr marL="444500" indent="-4445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s-UY" sz="2400" dirty="0">
                <a:latin typeface="Comic Sans MS" panose="030F0702030302020204" pitchFamily="66" charset="0"/>
              </a:rPr>
              <a:t>Programas y portafolios</a:t>
            </a:r>
          </a:p>
          <a:p>
            <a:pPr marL="444500" indent="-4445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s-UY" sz="2400" dirty="0">
                <a:latin typeface="Comic Sans MS" panose="030F0702030302020204" pitchFamily="66" charset="0"/>
              </a:rPr>
              <a:t>El rol del sponsor</a:t>
            </a:r>
          </a:p>
          <a:p>
            <a:pPr marL="444500" indent="-4445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s-UY" sz="2400" dirty="0">
                <a:latin typeface="Comic Sans MS" panose="030F0702030302020204" pitchFamily="66" charset="0"/>
              </a:rPr>
              <a:t>Objetivo del proyecto y entregable final</a:t>
            </a:r>
          </a:p>
          <a:p>
            <a:pPr marL="444500" indent="-444500">
              <a:spcAft>
                <a:spcPts val="1800"/>
              </a:spcAft>
              <a:buFont typeface="Wingdings" panose="05000000000000000000" pitchFamily="2" charset="2"/>
              <a:buChar char="q"/>
            </a:pPr>
            <a:endParaRPr lang="es-UY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05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Los proyectos en la Agencia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b="1" dirty="0">
                <a:latin typeface="+mn-lt"/>
              </a:rPr>
              <a:t>único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458021" y="579953"/>
            <a:ext cx="4834059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solidFill>
                  <a:srgbClr val="0070C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proyecto es un </a:t>
            </a:r>
            <a:r>
              <a:rPr lang="es-UY" sz="1400" b="1" dirty="0">
                <a:solidFill>
                  <a:srgbClr val="0070C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conjunto de actividades coordinadas y controladas</a:t>
            </a:r>
            <a:r>
              <a:rPr lang="es-UY" sz="1400" dirty="0">
                <a:solidFill>
                  <a:srgbClr val="0070C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que se emprende en la Agencia por diferentes razones. Algunas de ellas podrían ser:</a:t>
            </a:r>
            <a:endParaRPr lang="es-UY" sz="1400" b="1" i="1" dirty="0">
              <a:solidFill>
                <a:srgbClr val="0070C0"/>
              </a:solidFill>
              <a:latin typeface="Microsoft Sans Serif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138535" y="1622610"/>
            <a:ext cx="37853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UY" sz="1400" dirty="0">
                <a:latin typeface="+mn-lt"/>
              </a:rPr>
              <a:t>Proveer un servicio o producto a uno o más organismos, </a:t>
            </a:r>
            <a:r>
              <a:rPr lang="es-UY" sz="1400" i="1" dirty="0">
                <a:latin typeface="+mn-lt"/>
              </a:rPr>
              <a:t>para cumplir con los compromisos </a:t>
            </a:r>
            <a:r>
              <a:rPr lang="es-UY" sz="1400" dirty="0">
                <a:latin typeface="+mn-lt"/>
              </a:rPr>
              <a:t>de la Agencia fijado en uno o más de sus planes estratégicos y agendas</a:t>
            </a:r>
            <a:endParaRPr lang="es-UY" sz="140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4067944" y="1749070"/>
            <a:ext cx="4104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UY" sz="1400" dirty="0">
                <a:latin typeface="+mn-lt"/>
              </a:rPr>
              <a:t>Investigar o desarrollar nuevas políticas y metodologías promoviendo mejores prácticas e instrumentos que </a:t>
            </a:r>
            <a:r>
              <a:rPr lang="es-UY" sz="1400" i="1" dirty="0">
                <a:latin typeface="+mn-lt"/>
              </a:rPr>
              <a:t>facilitan el desarrollo del gobierno digital </a:t>
            </a:r>
            <a:r>
              <a:rPr lang="es-UY" sz="1400" dirty="0">
                <a:latin typeface="+mn-lt"/>
              </a:rPr>
              <a:t>en organismos</a:t>
            </a:r>
            <a:endParaRPr lang="es-UY" sz="140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1043608" y="3023474"/>
            <a:ext cx="35283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UY" sz="1400" dirty="0">
                <a:latin typeface="+mn-lt"/>
              </a:rPr>
              <a:t>Desarrollar programas y agendas que permitan el </a:t>
            </a:r>
            <a:r>
              <a:rPr lang="es-UY" sz="1400" i="1" dirty="0">
                <a:latin typeface="+mn-lt"/>
              </a:rPr>
              <a:t>desarrollo de los ciudadanos y organizaciones</a:t>
            </a:r>
            <a:r>
              <a:rPr lang="es-UY" sz="1400" dirty="0">
                <a:latin typeface="+mn-lt"/>
              </a:rPr>
              <a:t> hacia una sociedad de información y conocimiento</a:t>
            </a:r>
            <a:endParaRPr lang="es-UY" sz="140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5148064" y="3046446"/>
            <a:ext cx="36625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UY" sz="1400" dirty="0">
                <a:latin typeface="+mn-lt"/>
              </a:rPr>
              <a:t>Contribuir a mejoras en los procesos internos de la Agencia con el fin de emprender sus cometidos </a:t>
            </a:r>
            <a:r>
              <a:rPr lang="es-UY" sz="1400" i="1" dirty="0">
                <a:latin typeface="+mn-lt"/>
              </a:rPr>
              <a:t>con mayor efectividad y fortalecer </a:t>
            </a:r>
            <a:r>
              <a:rPr lang="es-UY" sz="1400" dirty="0">
                <a:latin typeface="+mn-lt"/>
              </a:rPr>
              <a:t>a su capital humano</a:t>
            </a:r>
            <a:endParaRPr lang="es-UY" sz="1400" i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6012160" y="144127"/>
            <a:ext cx="2376264" cy="1368152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3818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/>
      <p:bldP spid="19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b="1" dirty="0">
                <a:latin typeface="+mn-lt"/>
              </a:rPr>
              <a:t>único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169800" y="572251"/>
            <a:ext cx="8722680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lo anterior, los proyectos en la Agencia se inician porque existen una o más necesidades, justificaciones u obligaciones. A esta lista de factores que promueven la implantación de un proyecto, la llamaremos </a:t>
            </a:r>
            <a:r>
              <a:rPr lang="es-UY" sz="1400" b="1" i="1" dirty="0">
                <a:solidFill>
                  <a:srgbClr val="0070C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propósitos del proyecto 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 también </a:t>
            </a:r>
            <a:r>
              <a:rPr lang="es-UY" sz="1400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objetivos generales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73" name="Grupo 72"/>
          <p:cNvGrpSpPr/>
          <p:nvPr/>
        </p:nvGrpSpPr>
        <p:grpSpPr>
          <a:xfrm>
            <a:off x="2636307" y="1749402"/>
            <a:ext cx="3527147" cy="1335274"/>
            <a:chOff x="2636307" y="1749402"/>
            <a:chExt cx="3527147" cy="1335274"/>
          </a:xfrm>
        </p:grpSpPr>
        <p:sp>
          <p:nvSpPr>
            <p:cNvPr id="2" name="Rectángulo redondeado 1"/>
            <p:cNvSpPr/>
            <p:nvPr/>
          </p:nvSpPr>
          <p:spPr>
            <a:xfrm>
              <a:off x="2636307" y="1749402"/>
              <a:ext cx="1296144" cy="4854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3" name="Rectángulo redondeado 2"/>
            <p:cNvSpPr/>
            <p:nvPr/>
          </p:nvSpPr>
          <p:spPr>
            <a:xfrm>
              <a:off x="4644008" y="185912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4723294" y="2294598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6" name="Rectángulo redondeado 15"/>
            <p:cNvSpPr/>
            <p:nvPr/>
          </p:nvSpPr>
          <p:spPr>
            <a:xfrm>
              <a:off x="4572000" y="272463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cxnSp>
          <p:nvCxnSpPr>
            <p:cNvPr id="6" name="Conector recto de flecha 5"/>
            <p:cNvCxnSpPr>
              <a:stCxn id="2" idx="3"/>
              <a:endCxn id="3" idx="1"/>
            </p:cNvCxnSpPr>
            <p:nvPr/>
          </p:nvCxnSpPr>
          <p:spPr>
            <a:xfrm>
              <a:off x="3932451" y="1992125"/>
              <a:ext cx="711557" cy="470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22"/>
            <p:cNvCxnSpPr>
              <a:stCxn id="2" idx="3"/>
              <a:endCxn id="15" idx="1"/>
            </p:cNvCxnSpPr>
            <p:nvPr/>
          </p:nvCxnSpPr>
          <p:spPr>
            <a:xfrm>
              <a:off x="3932451" y="1992125"/>
              <a:ext cx="790843" cy="4824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>
              <a:stCxn id="2" idx="3"/>
              <a:endCxn id="16" idx="1"/>
            </p:cNvCxnSpPr>
            <p:nvPr/>
          </p:nvCxnSpPr>
          <p:spPr>
            <a:xfrm>
              <a:off x="3932451" y="1992125"/>
              <a:ext cx="639549" cy="9125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ángulo 24"/>
          <p:cNvSpPr/>
          <p:nvPr/>
        </p:nvSpPr>
        <p:spPr>
          <a:xfrm>
            <a:off x="1527153" y="3916398"/>
            <a:ext cx="7017171" cy="8925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solo proyecto no es generalmente suficiente para cumplir con todos los propósitos, por ejemplo, con un objetivo estratégico de la Agencia o un compromiso con el BID.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ello, la Agencia emprende </a:t>
            </a:r>
            <a:r>
              <a:rPr lang="es-UY" sz="1400" b="1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varios grupos de proyectos 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propósitos similares.</a:t>
            </a:r>
            <a:endParaRPr lang="es-UY" sz="1400" b="1" i="1" dirty="0">
              <a:latin typeface="Microsoft Sans Serif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4" name="Grupo 73"/>
          <p:cNvGrpSpPr/>
          <p:nvPr/>
        </p:nvGrpSpPr>
        <p:grpSpPr>
          <a:xfrm>
            <a:off x="2195736" y="1641484"/>
            <a:ext cx="6445094" cy="1808750"/>
            <a:chOff x="2195736" y="1641484"/>
            <a:chExt cx="6445094" cy="1808750"/>
          </a:xfrm>
        </p:grpSpPr>
        <p:sp>
          <p:nvSpPr>
            <p:cNvPr id="26" name="Rectángulo redondeado 25"/>
            <p:cNvSpPr/>
            <p:nvPr/>
          </p:nvSpPr>
          <p:spPr>
            <a:xfrm>
              <a:off x="6859202" y="1641484"/>
              <a:ext cx="1296144" cy="52710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28" name="Rectángulo redondeado 27"/>
            <p:cNvSpPr/>
            <p:nvPr/>
          </p:nvSpPr>
          <p:spPr>
            <a:xfrm>
              <a:off x="7344686" y="2453398"/>
              <a:ext cx="1296144" cy="50064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cxnSp>
          <p:nvCxnSpPr>
            <p:cNvPr id="29" name="Conector recto de flecha 28"/>
            <p:cNvCxnSpPr>
              <a:stCxn id="26" idx="1"/>
            </p:cNvCxnSpPr>
            <p:nvPr/>
          </p:nvCxnSpPr>
          <p:spPr>
            <a:xfrm flipH="1">
              <a:off x="6227028" y="1905035"/>
              <a:ext cx="632174" cy="5935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30"/>
            <p:cNvCxnSpPr>
              <a:stCxn id="28" idx="1"/>
            </p:cNvCxnSpPr>
            <p:nvPr/>
          </p:nvCxnSpPr>
          <p:spPr>
            <a:xfrm flipH="1" flipV="1">
              <a:off x="6202223" y="2590871"/>
              <a:ext cx="1142463" cy="112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de flecha 33"/>
            <p:cNvCxnSpPr>
              <a:stCxn id="26" idx="1"/>
            </p:cNvCxnSpPr>
            <p:nvPr/>
          </p:nvCxnSpPr>
          <p:spPr>
            <a:xfrm flipH="1">
              <a:off x="6156176" y="1905035"/>
              <a:ext cx="703026" cy="1281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de flecha 36"/>
            <p:cNvCxnSpPr>
              <a:stCxn id="28" idx="1"/>
              <a:endCxn id="16" idx="3"/>
            </p:cNvCxnSpPr>
            <p:nvPr/>
          </p:nvCxnSpPr>
          <p:spPr>
            <a:xfrm flipH="1">
              <a:off x="6012160" y="2703720"/>
              <a:ext cx="1332526" cy="20093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de flecha 39"/>
            <p:cNvCxnSpPr>
              <a:stCxn id="28" idx="1"/>
            </p:cNvCxnSpPr>
            <p:nvPr/>
          </p:nvCxnSpPr>
          <p:spPr>
            <a:xfrm flipH="1" flipV="1">
              <a:off x="6100102" y="2056400"/>
              <a:ext cx="1244584" cy="6473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ángulo redondeado 48"/>
            <p:cNvSpPr/>
            <p:nvPr/>
          </p:nvSpPr>
          <p:spPr>
            <a:xfrm>
              <a:off x="2195736" y="2870746"/>
              <a:ext cx="1296144" cy="5794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cxnSp>
          <p:nvCxnSpPr>
            <p:cNvPr id="59" name="Conector recto de flecha 58"/>
            <p:cNvCxnSpPr>
              <a:stCxn id="49" idx="3"/>
              <a:endCxn id="3" idx="1"/>
            </p:cNvCxnSpPr>
            <p:nvPr/>
          </p:nvCxnSpPr>
          <p:spPr>
            <a:xfrm flipV="1">
              <a:off x="3491880" y="2039146"/>
              <a:ext cx="1152128" cy="11213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ector recto de flecha 61"/>
            <p:cNvCxnSpPr>
              <a:stCxn id="49" idx="3"/>
              <a:endCxn id="16" idx="1"/>
            </p:cNvCxnSpPr>
            <p:nvPr/>
          </p:nvCxnSpPr>
          <p:spPr>
            <a:xfrm flipV="1">
              <a:off x="3491880" y="2904656"/>
              <a:ext cx="1080120" cy="25583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Propósitos de un proyecto</a:t>
            </a:r>
          </a:p>
        </p:txBody>
      </p:sp>
    </p:spTree>
    <p:extLst>
      <p:ext uri="{BB962C8B-B14F-4D97-AF65-F5344CB8AC3E}">
        <p14:creationId xmlns:p14="http://schemas.microsoft.com/office/powerpoint/2010/main" val="179070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b="1" dirty="0">
                <a:latin typeface="+mn-lt"/>
              </a:rPr>
              <a:t>único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179512" y="621408"/>
            <a:ext cx="311956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Algunos de estos proyectos, además de propósitos similares, </a:t>
            </a:r>
            <a:r>
              <a:rPr lang="es-UY" sz="1400" b="1" i="1" dirty="0">
                <a:solidFill>
                  <a:srgbClr val="00206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tienen un fuerte vínculo entre sí</a:t>
            </a:r>
            <a:r>
              <a:rPr lang="es-UY" sz="1400" dirty="0">
                <a:solidFill>
                  <a:srgbClr val="00206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s-UY" sz="1400" b="1" i="1" dirty="0">
              <a:solidFill>
                <a:srgbClr val="002060"/>
              </a:solidFill>
              <a:latin typeface="Microsoft Sans Serif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3" name="Grupo 72"/>
          <p:cNvGrpSpPr/>
          <p:nvPr/>
        </p:nvGrpSpPr>
        <p:grpSpPr>
          <a:xfrm>
            <a:off x="2636307" y="1749402"/>
            <a:ext cx="3527147" cy="1335274"/>
            <a:chOff x="2636307" y="1749402"/>
            <a:chExt cx="3527147" cy="1335274"/>
          </a:xfrm>
        </p:grpSpPr>
        <p:sp>
          <p:nvSpPr>
            <p:cNvPr id="2" name="Rectángulo redondeado 1"/>
            <p:cNvSpPr/>
            <p:nvPr/>
          </p:nvSpPr>
          <p:spPr>
            <a:xfrm>
              <a:off x="2636307" y="1749402"/>
              <a:ext cx="1296144" cy="4854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3" name="Rectángulo redondeado 2"/>
            <p:cNvSpPr/>
            <p:nvPr/>
          </p:nvSpPr>
          <p:spPr>
            <a:xfrm>
              <a:off x="4644008" y="185912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4723294" y="2294598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6" name="Rectángulo redondeado 15"/>
            <p:cNvSpPr/>
            <p:nvPr/>
          </p:nvSpPr>
          <p:spPr>
            <a:xfrm>
              <a:off x="4572000" y="272463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cxnSp>
          <p:nvCxnSpPr>
            <p:cNvPr id="6" name="Conector recto de flecha 5"/>
            <p:cNvCxnSpPr>
              <a:stCxn id="2" idx="3"/>
              <a:endCxn id="3" idx="1"/>
            </p:cNvCxnSpPr>
            <p:nvPr/>
          </p:nvCxnSpPr>
          <p:spPr>
            <a:xfrm>
              <a:off x="3932451" y="1992125"/>
              <a:ext cx="711557" cy="470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22"/>
            <p:cNvCxnSpPr>
              <a:stCxn id="2" idx="3"/>
              <a:endCxn id="15" idx="1"/>
            </p:cNvCxnSpPr>
            <p:nvPr/>
          </p:nvCxnSpPr>
          <p:spPr>
            <a:xfrm>
              <a:off x="3932451" y="1992125"/>
              <a:ext cx="790843" cy="4824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>
              <a:stCxn id="2" idx="3"/>
              <a:endCxn id="16" idx="1"/>
            </p:cNvCxnSpPr>
            <p:nvPr/>
          </p:nvCxnSpPr>
          <p:spPr>
            <a:xfrm>
              <a:off x="3932451" y="1992125"/>
              <a:ext cx="639549" cy="9125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ángulo 24"/>
          <p:cNvSpPr/>
          <p:nvPr/>
        </p:nvSpPr>
        <p:spPr>
          <a:xfrm>
            <a:off x="1466906" y="3765083"/>
            <a:ext cx="6658035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Llamaremos </a:t>
            </a:r>
            <a:r>
              <a:rPr lang="es-UY" sz="1400" b="1" i="1" dirty="0">
                <a:solidFill>
                  <a:srgbClr val="0070C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programa de proyectos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 grupo de proyectos que están vinculados entre sí. Por ejemplo, un programa para implantar la herramienta N en dos o tres organismos. Cada organismo representa un proyecto en sí mismo, compartiendo presupuesto, personas y forma de ejecutarlos.</a:t>
            </a:r>
            <a:endParaRPr lang="es-UY" sz="1400" b="1" i="1" dirty="0">
              <a:latin typeface="Microsoft Sans Serif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4" name="Grupo 73"/>
          <p:cNvGrpSpPr/>
          <p:nvPr/>
        </p:nvGrpSpPr>
        <p:grpSpPr>
          <a:xfrm>
            <a:off x="2195736" y="1641484"/>
            <a:ext cx="6445094" cy="1808750"/>
            <a:chOff x="2195736" y="1641484"/>
            <a:chExt cx="6445094" cy="1808750"/>
          </a:xfrm>
        </p:grpSpPr>
        <p:sp>
          <p:nvSpPr>
            <p:cNvPr id="26" name="Rectángulo redondeado 25"/>
            <p:cNvSpPr/>
            <p:nvPr/>
          </p:nvSpPr>
          <p:spPr>
            <a:xfrm>
              <a:off x="6859202" y="1641484"/>
              <a:ext cx="1296144" cy="52710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28" name="Rectángulo redondeado 27"/>
            <p:cNvSpPr/>
            <p:nvPr/>
          </p:nvSpPr>
          <p:spPr>
            <a:xfrm>
              <a:off x="7344686" y="2453398"/>
              <a:ext cx="1296144" cy="50064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cxnSp>
          <p:nvCxnSpPr>
            <p:cNvPr id="29" name="Conector recto de flecha 28"/>
            <p:cNvCxnSpPr>
              <a:stCxn id="26" idx="1"/>
            </p:cNvCxnSpPr>
            <p:nvPr/>
          </p:nvCxnSpPr>
          <p:spPr>
            <a:xfrm flipH="1">
              <a:off x="6227028" y="1905035"/>
              <a:ext cx="632174" cy="5935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30"/>
            <p:cNvCxnSpPr>
              <a:stCxn id="28" idx="1"/>
            </p:cNvCxnSpPr>
            <p:nvPr/>
          </p:nvCxnSpPr>
          <p:spPr>
            <a:xfrm flipH="1" flipV="1">
              <a:off x="6202223" y="2590871"/>
              <a:ext cx="1142463" cy="112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de flecha 33"/>
            <p:cNvCxnSpPr>
              <a:stCxn id="26" idx="1"/>
            </p:cNvCxnSpPr>
            <p:nvPr/>
          </p:nvCxnSpPr>
          <p:spPr>
            <a:xfrm flipH="1">
              <a:off x="6156176" y="1905035"/>
              <a:ext cx="703026" cy="1281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de flecha 36"/>
            <p:cNvCxnSpPr>
              <a:stCxn id="28" idx="1"/>
              <a:endCxn id="16" idx="3"/>
            </p:cNvCxnSpPr>
            <p:nvPr/>
          </p:nvCxnSpPr>
          <p:spPr>
            <a:xfrm flipH="1">
              <a:off x="6012160" y="2703720"/>
              <a:ext cx="1332526" cy="20093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de flecha 39"/>
            <p:cNvCxnSpPr>
              <a:stCxn id="28" idx="1"/>
            </p:cNvCxnSpPr>
            <p:nvPr/>
          </p:nvCxnSpPr>
          <p:spPr>
            <a:xfrm flipH="1" flipV="1">
              <a:off x="6100102" y="2056400"/>
              <a:ext cx="1244584" cy="6473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ángulo redondeado 48"/>
            <p:cNvSpPr/>
            <p:nvPr/>
          </p:nvSpPr>
          <p:spPr>
            <a:xfrm>
              <a:off x="2195736" y="2870746"/>
              <a:ext cx="1296144" cy="5794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cxnSp>
          <p:nvCxnSpPr>
            <p:cNvPr id="59" name="Conector recto de flecha 58"/>
            <p:cNvCxnSpPr>
              <a:stCxn id="49" idx="3"/>
              <a:endCxn id="3" idx="1"/>
            </p:cNvCxnSpPr>
            <p:nvPr/>
          </p:nvCxnSpPr>
          <p:spPr>
            <a:xfrm flipV="1">
              <a:off x="3491880" y="2039146"/>
              <a:ext cx="1152128" cy="11213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ector recto de flecha 61"/>
            <p:cNvCxnSpPr>
              <a:stCxn id="49" idx="3"/>
              <a:endCxn id="16" idx="1"/>
            </p:cNvCxnSpPr>
            <p:nvPr/>
          </p:nvCxnSpPr>
          <p:spPr>
            <a:xfrm flipV="1">
              <a:off x="3491880" y="2904656"/>
              <a:ext cx="1080120" cy="25583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Programa de proyectos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4572000" y="703542"/>
            <a:ext cx="44999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Algunos proyectos se implementan en distintos organismos, en forma similar y con el mismo equipo de proyecto</a:t>
            </a:r>
            <a:endParaRPr lang="es-UY" sz="1400" b="1" i="1" dirty="0">
              <a:latin typeface="Microsoft Sans Serif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4581884" y="204199"/>
            <a:ext cx="41930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Ciertas actividades de un proyecto dependen de otras actividades de otro proyecto. </a:t>
            </a:r>
            <a:endParaRPr lang="es-UY" sz="1400" b="1" i="1" dirty="0">
              <a:latin typeface="Microsoft Sans Serif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6651709" y="1571487"/>
            <a:ext cx="2214057" cy="1884142"/>
            <a:chOff x="6678423" y="1486985"/>
            <a:chExt cx="2214057" cy="1884142"/>
          </a:xfrm>
        </p:grpSpPr>
        <p:sp>
          <p:nvSpPr>
            <p:cNvPr id="4" name="Rectángulo redondeado 3"/>
            <p:cNvSpPr/>
            <p:nvPr/>
          </p:nvSpPr>
          <p:spPr>
            <a:xfrm>
              <a:off x="6678423" y="1486985"/>
              <a:ext cx="2214057" cy="1876853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6795725" y="3032573"/>
              <a:ext cx="20050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600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rPr>
                <a:t>Programa NNNN</a:t>
              </a:r>
            </a:p>
          </p:txBody>
        </p:sp>
      </p:grpSp>
      <p:sp>
        <p:nvSpPr>
          <p:cNvPr id="8" name="CuadroTexto 7"/>
          <p:cNvSpPr txBox="1"/>
          <p:nvPr/>
        </p:nvSpPr>
        <p:spPr>
          <a:xfrm>
            <a:off x="3708526" y="238109"/>
            <a:ext cx="1087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dirty="0">
                <a:latin typeface="+mn-lt"/>
              </a:rPr>
              <a:t>Por ejemplo:</a:t>
            </a:r>
          </a:p>
        </p:txBody>
      </p:sp>
    </p:spTree>
    <p:extLst>
      <p:ext uri="{BB962C8B-B14F-4D97-AF65-F5344CB8AC3E}">
        <p14:creationId xmlns:p14="http://schemas.microsoft.com/office/powerpoint/2010/main" val="382391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5" grpId="0" animBg="1"/>
      <p:bldP spid="30" grpId="0"/>
      <p:bldP spid="32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b="1" dirty="0">
                <a:latin typeface="+mn-lt"/>
              </a:rPr>
              <a:t>único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1223628" y="557545"/>
            <a:ext cx="6840760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Cada </a:t>
            </a:r>
            <a:r>
              <a:rPr lang="es-UY" sz="1400" b="1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área de Agesic 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cuenta con varios proyectos individuales y programas, que contribuyen todos al cumplimiento de objetivos y metas de dicha área. La suma de proyectos y programas se conoce como </a:t>
            </a:r>
            <a:r>
              <a:rPr lang="es-UY" sz="1400" b="1" i="1" dirty="0">
                <a:solidFill>
                  <a:srgbClr val="0070C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portafolio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UY" sz="1400" b="1" i="1" dirty="0">
                <a:solidFill>
                  <a:srgbClr val="0070C0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proyectos 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dicha área.</a:t>
            </a:r>
            <a:endParaRPr lang="es-UY" sz="1400" b="1" i="1" dirty="0">
              <a:latin typeface="Microsoft Sans Serif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3" name="Grupo 72"/>
          <p:cNvGrpSpPr/>
          <p:nvPr/>
        </p:nvGrpSpPr>
        <p:grpSpPr>
          <a:xfrm>
            <a:off x="2636307" y="1749402"/>
            <a:ext cx="3527147" cy="1335274"/>
            <a:chOff x="2636307" y="1749402"/>
            <a:chExt cx="3527147" cy="1335274"/>
          </a:xfrm>
        </p:grpSpPr>
        <p:sp>
          <p:nvSpPr>
            <p:cNvPr id="2" name="Rectángulo redondeado 1"/>
            <p:cNvSpPr/>
            <p:nvPr/>
          </p:nvSpPr>
          <p:spPr>
            <a:xfrm>
              <a:off x="2636307" y="1749402"/>
              <a:ext cx="1296144" cy="4854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3" name="Rectángulo redondeado 2"/>
            <p:cNvSpPr/>
            <p:nvPr/>
          </p:nvSpPr>
          <p:spPr>
            <a:xfrm>
              <a:off x="4644008" y="185912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4723294" y="2294598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6" name="Rectángulo redondeado 15"/>
            <p:cNvSpPr/>
            <p:nvPr/>
          </p:nvSpPr>
          <p:spPr>
            <a:xfrm>
              <a:off x="4572000" y="272463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cxnSp>
          <p:nvCxnSpPr>
            <p:cNvPr id="6" name="Conector recto de flecha 5"/>
            <p:cNvCxnSpPr>
              <a:stCxn id="2" idx="3"/>
              <a:endCxn id="3" idx="1"/>
            </p:cNvCxnSpPr>
            <p:nvPr/>
          </p:nvCxnSpPr>
          <p:spPr>
            <a:xfrm>
              <a:off x="3932451" y="1992125"/>
              <a:ext cx="711557" cy="470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22"/>
            <p:cNvCxnSpPr>
              <a:stCxn id="2" idx="3"/>
              <a:endCxn id="15" idx="1"/>
            </p:cNvCxnSpPr>
            <p:nvPr/>
          </p:nvCxnSpPr>
          <p:spPr>
            <a:xfrm>
              <a:off x="3932451" y="1992125"/>
              <a:ext cx="790843" cy="4824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>
              <a:stCxn id="2" idx="3"/>
              <a:endCxn id="16" idx="1"/>
            </p:cNvCxnSpPr>
            <p:nvPr/>
          </p:nvCxnSpPr>
          <p:spPr>
            <a:xfrm>
              <a:off x="3932451" y="1992125"/>
              <a:ext cx="639549" cy="9125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upo 73"/>
          <p:cNvGrpSpPr/>
          <p:nvPr/>
        </p:nvGrpSpPr>
        <p:grpSpPr>
          <a:xfrm>
            <a:off x="2195736" y="1641484"/>
            <a:ext cx="6445094" cy="1808750"/>
            <a:chOff x="2195736" y="1641484"/>
            <a:chExt cx="6445094" cy="1808750"/>
          </a:xfrm>
        </p:grpSpPr>
        <p:sp>
          <p:nvSpPr>
            <p:cNvPr id="26" name="Rectángulo redondeado 25"/>
            <p:cNvSpPr/>
            <p:nvPr/>
          </p:nvSpPr>
          <p:spPr>
            <a:xfrm>
              <a:off x="6859202" y="1641484"/>
              <a:ext cx="1296144" cy="52710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28" name="Rectángulo redondeado 27"/>
            <p:cNvSpPr/>
            <p:nvPr/>
          </p:nvSpPr>
          <p:spPr>
            <a:xfrm>
              <a:off x="7344686" y="2453398"/>
              <a:ext cx="1296144" cy="50064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cxnSp>
          <p:nvCxnSpPr>
            <p:cNvPr id="29" name="Conector recto de flecha 28"/>
            <p:cNvCxnSpPr>
              <a:stCxn id="26" idx="1"/>
            </p:cNvCxnSpPr>
            <p:nvPr/>
          </p:nvCxnSpPr>
          <p:spPr>
            <a:xfrm flipH="1">
              <a:off x="6227028" y="1905035"/>
              <a:ext cx="632174" cy="5935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30"/>
            <p:cNvCxnSpPr>
              <a:stCxn id="28" idx="1"/>
            </p:cNvCxnSpPr>
            <p:nvPr/>
          </p:nvCxnSpPr>
          <p:spPr>
            <a:xfrm flipH="1" flipV="1">
              <a:off x="6202223" y="2590871"/>
              <a:ext cx="1142463" cy="112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de flecha 33"/>
            <p:cNvCxnSpPr>
              <a:stCxn id="26" idx="1"/>
            </p:cNvCxnSpPr>
            <p:nvPr/>
          </p:nvCxnSpPr>
          <p:spPr>
            <a:xfrm flipH="1">
              <a:off x="6156176" y="1905035"/>
              <a:ext cx="703026" cy="1281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de flecha 36"/>
            <p:cNvCxnSpPr>
              <a:stCxn id="28" idx="1"/>
              <a:endCxn id="16" idx="3"/>
            </p:cNvCxnSpPr>
            <p:nvPr/>
          </p:nvCxnSpPr>
          <p:spPr>
            <a:xfrm flipH="1">
              <a:off x="6012160" y="2703720"/>
              <a:ext cx="1332526" cy="20093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de flecha 39"/>
            <p:cNvCxnSpPr>
              <a:stCxn id="28" idx="1"/>
            </p:cNvCxnSpPr>
            <p:nvPr/>
          </p:nvCxnSpPr>
          <p:spPr>
            <a:xfrm flipH="1" flipV="1">
              <a:off x="6100102" y="2056400"/>
              <a:ext cx="1244584" cy="6473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ángulo redondeado 48"/>
            <p:cNvSpPr/>
            <p:nvPr/>
          </p:nvSpPr>
          <p:spPr>
            <a:xfrm>
              <a:off x="2195736" y="2870746"/>
              <a:ext cx="1296144" cy="5794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cxnSp>
          <p:nvCxnSpPr>
            <p:cNvPr id="59" name="Conector recto de flecha 58"/>
            <p:cNvCxnSpPr>
              <a:stCxn id="49" idx="3"/>
              <a:endCxn id="3" idx="1"/>
            </p:cNvCxnSpPr>
            <p:nvPr/>
          </p:nvCxnSpPr>
          <p:spPr>
            <a:xfrm flipV="1">
              <a:off x="3491880" y="2039146"/>
              <a:ext cx="1152128" cy="11213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ector recto de flecha 61"/>
            <p:cNvCxnSpPr>
              <a:stCxn id="49" idx="3"/>
              <a:endCxn id="16" idx="1"/>
            </p:cNvCxnSpPr>
            <p:nvPr/>
          </p:nvCxnSpPr>
          <p:spPr>
            <a:xfrm flipV="1">
              <a:off x="3491880" y="2904656"/>
              <a:ext cx="1080120" cy="25583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Portafolio de proyectos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6651709" y="1571487"/>
            <a:ext cx="2214057" cy="1884142"/>
            <a:chOff x="6678423" y="1486985"/>
            <a:chExt cx="2214057" cy="1884142"/>
          </a:xfrm>
        </p:grpSpPr>
        <p:sp>
          <p:nvSpPr>
            <p:cNvPr id="4" name="Rectángulo redondeado 3"/>
            <p:cNvSpPr/>
            <p:nvPr/>
          </p:nvSpPr>
          <p:spPr>
            <a:xfrm>
              <a:off x="6678423" y="1486985"/>
              <a:ext cx="2214057" cy="1876853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6795725" y="3032573"/>
              <a:ext cx="20050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600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rPr>
                <a:t>Programa NNNN</a:t>
              </a: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251520" y="1491630"/>
            <a:ext cx="8804841" cy="2088232"/>
            <a:chOff x="251520" y="1491630"/>
            <a:chExt cx="8804841" cy="2088232"/>
          </a:xfrm>
        </p:grpSpPr>
        <p:sp>
          <p:nvSpPr>
            <p:cNvPr id="9" name="Rectángulo redondeado 8"/>
            <p:cNvSpPr/>
            <p:nvPr/>
          </p:nvSpPr>
          <p:spPr>
            <a:xfrm>
              <a:off x="251520" y="1491630"/>
              <a:ext cx="8804841" cy="208823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313071" y="1515071"/>
              <a:ext cx="218037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400" dirty="0">
                  <a:solidFill>
                    <a:srgbClr val="FF0000"/>
                  </a:solidFill>
                  <a:latin typeface="+mn-lt"/>
                </a:rPr>
                <a:t>Portafolio de proyectos y programas del área NN de la Agencia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846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b="1" dirty="0">
                <a:latin typeface="+mn-lt"/>
              </a:rPr>
              <a:t>único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326114" y="580956"/>
            <a:ext cx="8635787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dirección del área, gerentes y coordinadores son quienes </a:t>
            </a:r>
            <a:r>
              <a:rPr lang="es-UY" sz="1400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velan por el éxito del portafolio y de sus programas y proyectos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apoyando con recursos, lineamientos estratégicos y toma de decisiones, para que los proyectos puedan desarrollarse adecuadamente. </a:t>
            </a:r>
            <a:endParaRPr lang="es-UY" sz="1400" b="1" i="1" dirty="0">
              <a:latin typeface="Microsoft Sans Serif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3" name="Grupo 72"/>
          <p:cNvGrpSpPr/>
          <p:nvPr/>
        </p:nvGrpSpPr>
        <p:grpSpPr>
          <a:xfrm>
            <a:off x="2636307" y="1749402"/>
            <a:ext cx="3527147" cy="1335274"/>
            <a:chOff x="2636307" y="1749402"/>
            <a:chExt cx="3527147" cy="1335274"/>
          </a:xfrm>
        </p:grpSpPr>
        <p:sp>
          <p:nvSpPr>
            <p:cNvPr id="2" name="Rectángulo redondeado 1"/>
            <p:cNvSpPr/>
            <p:nvPr/>
          </p:nvSpPr>
          <p:spPr>
            <a:xfrm>
              <a:off x="2636307" y="1749402"/>
              <a:ext cx="1296144" cy="4854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3" name="Rectángulo redondeado 2"/>
            <p:cNvSpPr/>
            <p:nvPr/>
          </p:nvSpPr>
          <p:spPr>
            <a:xfrm>
              <a:off x="4644008" y="185912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4723294" y="2294598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6" name="Rectángulo redondeado 15"/>
            <p:cNvSpPr/>
            <p:nvPr/>
          </p:nvSpPr>
          <p:spPr>
            <a:xfrm>
              <a:off x="4572000" y="272463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cxnSp>
          <p:nvCxnSpPr>
            <p:cNvPr id="6" name="Conector recto de flecha 5"/>
            <p:cNvCxnSpPr>
              <a:stCxn id="2" idx="3"/>
              <a:endCxn id="3" idx="1"/>
            </p:cNvCxnSpPr>
            <p:nvPr/>
          </p:nvCxnSpPr>
          <p:spPr>
            <a:xfrm>
              <a:off x="3932451" y="1992125"/>
              <a:ext cx="711557" cy="470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22"/>
            <p:cNvCxnSpPr>
              <a:stCxn id="2" idx="3"/>
              <a:endCxn id="15" idx="1"/>
            </p:cNvCxnSpPr>
            <p:nvPr/>
          </p:nvCxnSpPr>
          <p:spPr>
            <a:xfrm>
              <a:off x="3932451" y="1992125"/>
              <a:ext cx="790843" cy="4824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>
              <a:stCxn id="2" idx="3"/>
              <a:endCxn id="16" idx="1"/>
            </p:cNvCxnSpPr>
            <p:nvPr/>
          </p:nvCxnSpPr>
          <p:spPr>
            <a:xfrm>
              <a:off x="3932451" y="1992125"/>
              <a:ext cx="639549" cy="9125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upo 73"/>
          <p:cNvGrpSpPr/>
          <p:nvPr/>
        </p:nvGrpSpPr>
        <p:grpSpPr>
          <a:xfrm>
            <a:off x="2195736" y="1641484"/>
            <a:ext cx="6445094" cy="1808750"/>
            <a:chOff x="2195736" y="1641484"/>
            <a:chExt cx="6445094" cy="1808750"/>
          </a:xfrm>
        </p:grpSpPr>
        <p:sp>
          <p:nvSpPr>
            <p:cNvPr id="26" name="Rectángulo redondeado 25"/>
            <p:cNvSpPr/>
            <p:nvPr/>
          </p:nvSpPr>
          <p:spPr>
            <a:xfrm>
              <a:off x="6859202" y="1641484"/>
              <a:ext cx="1296144" cy="52710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28" name="Rectángulo redondeado 27"/>
            <p:cNvSpPr/>
            <p:nvPr/>
          </p:nvSpPr>
          <p:spPr>
            <a:xfrm>
              <a:off x="7344686" y="2453398"/>
              <a:ext cx="1296144" cy="50064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cxnSp>
          <p:nvCxnSpPr>
            <p:cNvPr id="29" name="Conector recto de flecha 28"/>
            <p:cNvCxnSpPr>
              <a:stCxn id="26" idx="1"/>
            </p:cNvCxnSpPr>
            <p:nvPr/>
          </p:nvCxnSpPr>
          <p:spPr>
            <a:xfrm flipH="1">
              <a:off x="6227028" y="1905035"/>
              <a:ext cx="632174" cy="5935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30"/>
            <p:cNvCxnSpPr>
              <a:stCxn id="28" idx="1"/>
            </p:cNvCxnSpPr>
            <p:nvPr/>
          </p:nvCxnSpPr>
          <p:spPr>
            <a:xfrm flipH="1" flipV="1">
              <a:off x="6202223" y="2590871"/>
              <a:ext cx="1142463" cy="112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de flecha 33"/>
            <p:cNvCxnSpPr>
              <a:stCxn id="26" idx="1"/>
            </p:cNvCxnSpPr>
            <p:nvPr/>
          </p:nvCxnSpPr>
          <p:spPr>
            <a:xfrm flipH="1">
              <a:off x="6156176" y="1905035"/>
              <a:ext cx="703026" cy="1281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de flecha 36"/>
            <p:cNvCxnSpPr>
              <a:stCxn id="28" idx="1"/>
              <a:endCxn id="16" idx="3"/>
            </p:cNvCxnSpPr>
            <p:nvPr/>
          </p:nvCxnSpPr>
          <p:spPr>
            <a:xfrm flipH="1">
              <a:off x="6012160" y="2703720"/>
              <a:ext cx="1332526" cy="20093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de flecha 39"/>
            <p:cNvCxnSpPr>
              <a:stCxn id="28" idx="1"/>
            </p:cNvCxnSpPr>
            <p:nvPr/>
          </p:nvCxnSpPr>
          <p:spPr>
            <a:xfrm flipH="1" flipV="1">
              <a:off x="6100102" y="2056400"/>
              <a:ext cx="1244584" cy="6473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ángulo redondeado 48"/>
            <p:cNvSpPr/>
            <p:nvPr/>
          </p:nvSpPr>
          <p:spPr>
            <a:xfrm>
              <a:off x="2195736" y="2870746"/>
              <a:ext cx="1296144" cy="5794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cxnSp>
          <p:nvCxnSpPr>
            <p:cNvPr id="59" name="Conector recto de flecha 58"/>
            <p:cNvCxnSpPr>
              <a:stCxn id="49" idx="3"/>
              <a:endCxn id="3" idx="1"/>
            </p:cNvCxnSpPr>
            <p:nvPr/>
          </p:nvCxnSpPr>
          <p:spPr>
            <a:xfrm flipV="1">
              <a:off x="3491880" y="2039146"/>
              <a:ext cx="1152128" cy="11213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ector recto de flecha 61"/>
            <p:cNvCxnSpPr>
              <a:stCxn id="49" idx="3"/>
              <a:endCxn id="16" idx="1"/>
            </p:cNvCxnSpPr>
            <p:nvPr/>
          </p:nvCxnSpPr>
          <p:spPr>
            <a:xfrm flipV="1">
              <a:off x="3491880" y="2904656"/>
              <a:ext cx="1080120" cy="25583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Sponsors de portafolio, programa y proyecto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6651709" y="1571487"/>
            <a:ext cx="2214057" cy="1884142"/>
            <a:chOff x="6678423" y="1486985"/>
            <a:chExt cx="2214057" cy="1884142"/>
          </a:xfrm>
        </p:grpSpPr>
        <p:sp>
          <p:nvSpPr>
            <p:cNvPr id="4" name="Rectángulo redondeado 3"/>
            <p:cNvSpPr/>
            <p:nvPr/>
          </p:nvSpPr>
          <p:spPr>
            <a:xfrm>
              <a:off x="6678423" y="1486985"/>
              <a:ext cx="2214057" cy="1876853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6795725" y="3032573"/>
              <a:ext cx="20050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600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rPr>
                <a:t>Programa NNNN</a:t>
              </a: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251520" y="1491630"/>
            <a:ext cx="8804841" cy="2088232"/>
            <a:chOff x="251520" y="1491630"/>
            <a:chExt cx="8804841" cy="2088232"/>
          </a:xfrm>
        </p:grpSpPr>
        <p:sp>
          <p:nvSpPr>
            <p:cNvPr id="9" name="Rectángulo redondeado 8"/>
            <p:cNvSpPr/>
            <p:nvPr/>
          </p:nvSpPr>
          <p:spPr>
            <a:xfrm>
              <a:off x="251520" y="1491630"/>
              <a:ext cx="8804841" cy="208823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313071" y="1515071"/>
              <a:ext cx="218037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400" dirty="0">
                  <a:solidFill>
                    <a:srgbClr val="FF0000"/>
                  </a:solidFill>
                  <a:latin typeface="+mn-lt"/>
                </a:rPr>
                <a:t>Portafolio de proyectos y programas del área NN de la Agencia</a:t>
              </a:r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52239915-2333-21C7-53FF-2B2F0EA9B3D9}"/>
              </a:ext>
            </a:extLst>
          </p:cNvPr>
          <p:cNvGrpSpPr/>
          <p:nvPr/>
        </p:nvGrpSpPr>
        <p:grpSpPr>
          <a:xfrm>
            <a:off x="357521" y="3711647"/>
            <a:ext cx="3278375" cy="954107"/>
            <a:chOff x="7475246" y="207428"/>
            <a:chExt cx="3278375" cy="954107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4008D162-0306-A474-896E-A252F5218246}"/>
                </a:ext>
              </a:extLst>
            </p:cNvPr>
            <p:cNvSpPr/>
            <p:nvPr/>
          </p:nvSpPr>
          <p:spPr>
            <a:xfrm>
              <a:off x="7673423" y="207428"/>
              <a:ext cx="3080198" cy="95410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marL="90488" algn="ctr">
                <a:spcBef>
                  <a:spcPts val="600"/>
                </a:spcBef>
                <a:spcAft>
                  <a:spcPts val="600"/>
                </a:spcAft>
              </a:pPr>
              <a:r>
                <a:rPr lang="es-UY" sz="1400" dirty="0">
                  <a:latin typeface="Microsoft Sans Serif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En nuestros proyectos, ellos ocupan el rol de </a:t>
              </a:r>
              <a:r>
                <a:rPr lang="es-UY" sz="1400" b="1" i="1" dirty="0">
                  <a:solidFill>
                    <a:schemeClr val="accent4">
                      <a:lumMod val="75000"/>
                    </a:schemeClr>
                  </a:solidFill>
                  <a:latin typeface="Microsoft Sans Serif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Sponsors (Patrocinadores) </a:t>
              </a:r>
              <a:r>
                <a:rPr lang="es-UY" sz="1400" dirty="0">
                  <a:latin typeface="Microsoft Sans Serif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tanto para un proyecto, como para un programa</a:t>
              </a:r>
            </a:p>
          </p:txBody>
        </p:sp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54A010D2-6C71-93D9-DB50-3902481F0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75246" y="293751"/>
              <a:ext cx="483433" cy="493176"/>
            </a:xfrm>
            <a:prstGeom prst="rect">
              <a:avLst/>
            </a:prstGeom>
          </p:spPr>
        </p:pic>
      </p:grpSp>
      <p:sp>
        <p:nvSpPr>
          <p:cNvPr id="39" name="Rectángulo 38">
            <a:extLst>
              <a:ext uri="{FF2B5EF4-FFF2-40B4-BE49-F238E27FC236}">
                <a16:creationId xmlns:a16="http://schemas.microsoft.com/office/drawing/2014/main" id="{C835FC27-255F-CB63-1A12-8B72F1B6A735}"/>
              </a:ext>
            </a:extLst>
          </p:cNvPr>
          <p:cNvSpPr/>
          <p:nvPr/>
        </p:nvSpPr>
        <p:spPr>
          <a:xfrm>
            <a:off x="4037729" y="3725260"/>
            <a:ext cx="4854028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programas o proyectos  que son de interés de varias áreas de la Agencia, es posible que hayan varios sponsors organizados en un </a:t>
            </a:r>
            <a:r>
              <a:rPr lang="es-UY" sz="1400" b="1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Comité de Dirección del programa</a:t>
            </a:r>
          </a:p>
        </p:txBody>
      </p:sp>
      <p:grpSp>
        <p:nvGrpSpPr>
          <p:cNvPr id="45" name="Grupo 44">
            <a:extLst>
              <a:ext uri="{FF2B5EF4-FFF2-40B4-BE49-F238E27FC236}">
                <a16:creationId xmlns:a16="http://schemas.microsoft.com/office/drawing/2014/main" id="{3A740FAB-AF30-0ED7-A2A7-58CCC6245114}"/>
              </a:ext>
            </a:extLst>
          </p:cNvPr>
          <p:cNvGrpSpPr/>
          <p:nvPr/>
        </p:nvGrpSpPr>
        <p:grpSpPr>
          <a:xfrm>
            <a:off x="374514" y="1665702"/>
            <a:ext cx="8395289" cy="1832455"/>
            <a:chOff x="374514" y="1665702"/>
            <a:chExt cx="8395289" cy="1832455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56E31EF4-B804-44BA-B6CF-96AC43D4B5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4514" y="2263325"/>
              <a:ext cx="483433" cy="493176"/>
            </a:xfrm>
            <a:prstGeom prst="rect">
              <a:avLst/>
            </a:prstGeom>
          </p:spPr>
        </p:pic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9A10C202-B0EE-0E90-59EA-1FA376A0C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55258" y="2141382"/>
              <a:ext cx="483433" cy="493176"/>
            </a:xfrm>
            <a:prstGeom prst="rect">
              <a:avLst/>
            </a:prstGeom>
          </p:spPr>
        </p:pic>
        <p:pic>
          <p:nvPicPr>
            <p:cNvPr id="43" name="Imagen 42">
              <a:extLst>
                <a:ext uri="{FF2B5EF4-FFF2-40B4-BE49-F238E27FC236}">
                  <a16:creationId xmlns:a16="http://schemas.microsoft.com/office/drawing/2014/main" id="{F1A2C410-C7AF-A0D3-18D1-843A11732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6370" y="1665702"/>
              <a:ext cx="483433" cy="493176"/>
            </a:xfrm>
            <a:prstGeom prst="rect">
              <a:avLst/>
            </a:prstGeom>
          </p:spPr>
        </p:pic>
        <p:pic>
          <p:nvPicPr>
            <p:cNvPr id="44" name="Imagen 43">
              <a:extLst>
                <a:ext uri="{FF2B5EF4-FFF2-40B4-BE49-F238E27FC236}">
                  <a16:creationId xmlns:a16="http://schemas.microsoft.com/office/drawing/2014/main" id="{56E31EF4-B804-44BA-B6CF-96AC43D4B5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83432" y="3004981"/>
              <a:ext cx="483433" cy="493176"/>
            </a:xfrm>
            <a:prstGeom prst="rect">
              <a:avLst/>
            </a:prstGeom>
          </p:spPr>
        </p:pic>
      </p:grpSp>
      <p:sp>
        <p:nvSpPr>
          <p:cNvPr id="46" name="CuadroTexto 45">
            <a:extLst>
              <a:ext uri="{FF2B5EF4-FFF2-40B4-BE49-F238E27FC236}">
                <a16:creationId xmlns:a16="http://schemas.microsoft.com/office/drawing/2014/main" id="{0EF283F3-2610-5B08-09D5-16C9A8CE8B6F}"/>
              </a:ext>
            </a:extLst>
          </p:cNvPr>
          <p:cNvSpPr txBox="1"/>
          <p:nvPr/>
        </p:nvSpPr>
        <p:spPr>
          <a:xfrm>
            <a:off x="827583" y="2302248"/>
            <a:ext cx="129614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1100" dirty="0">
                <a:solidFill>
                  <a:srgbClr val="00B050"/>
                </a:solidFill>
                <a:latin typeface="+mn-lt"/>
              </a:rPr>
              <a:t>Sponsors en cada proyecto, en el programa y en todo el portafolio (director del área)</a:t>
            </a:r>
          </a:p>
        </p:txBody>
      </p:sp>
    </p:spTree>
    <p:extLst>
      <p:ext uri="{BB962C8B-B14F-4D97-AF65-F5344CB8AC3E}">
        <p14:creationId xmlns:p14="http://schemas.microsoft.com/office/powerpoint/2010/main" val="18807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 animBg="1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b="1" dirty="0">
                <a:latin typeface="+mn-lt"/>
              </a:rPr>
              <a:t>único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656610" y="564471"/>
            <a:ext cx="8331559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nuestro proyecto o programa se ejecuta para un organismo, deberemos identificar quién es el jerarca que tiene mayor interés en su éxito y que pueda usar su influencia para que la organización nos apoye. Esta persona o grupo de personas oficiarán también de </a:t>
            </a:r>
            <a:r>
              <a:rPr lang="es-UY" sz="1400" b="1" i="1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sponsors</a:t>
            </a:r>
            <a:r>
              <a:rPr lang="es-UY" sz="1400" dirty="0"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dicho lugar.. </a:t>
            </a:r>
            <a:endParaRPr lang="es-UY" sz="1400" b="1" i="1" dirty="0">
              <a:latin typeface="Microsoft Sans Serif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3" name="Grupo 72"/>
          <p:cNvGrpSpPr/>
          <p:nvPr/>
        </p:nvGrpSpPr>
        <p:grpSpPr>
          <a:xfrm>
            <a:off x="2636307" y="1749402"/>
            <a:ext cx="3527147" cy="1335274"/>
            <a:chOff x="2636307" y="1749402"/>
            <a:chExt cx="3527147" cy="1335274"/>
          </a:xfrm>
        </p:grpSpPr>
        <p:sp>
          <p:nvSpPr>
            <p:cNvPr id="2" name="Rectángulo redondeado 1"/>
            <p:cNvSpPr/>
            <p:nvPr/>
          </p:nvSpPr>
          <p:spPr>
            <a:xfrm>
              <a:off x="2636307" y="1749402"/>
              <a:ext cx="1296144" cy="4854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3" name="Rectángulo redondeado 2"/>
            <p:cNvSpPr/>
            <p:nvPr/>
          </p:nvSpPr>
          <p:spPr>
            <a:xfrm>
              <a:off x="4644008" y="185912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4723294" y="2294598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sp>
          <p:nvSpPr>
            <p:cNvPr id="16" name="Rectángulo redondeado 15"/>
            <p:cNvSpPr/>
            <p:nvPr/>
          </p:nvSpPr>
          <p:spPr>
            <a:xfrm>
              <a:off x="4572000" y="2724636"/>
              <a:ext cx="1440160" cy="3600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400" dirty="0"/>
                <a:t>propósitos</a:t>
              </a:r>
            </a:p>
          </p:txBody>
        </p:sp>
        <p:cxnSp>
          <p:nvCxnSpPr>
            <p:cNvPr id="6" name="Conector recto de flecha 5"/>
            <p:cNvCxnSpPr>
              <a:stCxn id="2" idx="3"/>
              <a:endCxn id="3" idx="1"/>
            </p:cNvCxnSpPr>
            <p:nvPr/>
          </p:nvCxnSpPr>
          <p:spPr>
            <a:xfrm>
              <a:off x="3932451" y="1992125"/>
              <a:ext cx="711557" cy="470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22"/>
            <p:cNvCxnSpPr>
              <a:stCxn id="2" idx="3"/>
              <a:endCxn id="15" idx="1"/>
            </p:cNvCxnSpPr>
            <p:nvPr/>
          </p:nvCxnSpPr>
          <p:spPr>
            <a:xfrm>
              <a:off x="3932451" y="1992125"/>
              <a:ext cx="790843" cy="4824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>
              <a:stCxn id="2" idx="3"/>
              <a:endCxn id="16" idx="1"/>
            </p:cNvCxnSpPr>
            <p:nvPr/>
          </p:nvCxnSpPr>
          <p:spPr>
            <a:xfrm>
              <a:off x="3932451" y="1992125"/>
              <a:ext cx="639549" cy="9125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upo 73"/>
          <p:cNvGrpSpPr/>
          <p:nvPr/>
        </p:nvGrpSpPr>
        <p:grpSpPr>
          <a:xfrm>
            <a:off x="2195736" y="1641484"/>
            <a:ext cx="6445094" cy="1808750"/>
            <a:chOff x="2195736" y="1641484"/>
            <a:chExt cx="6445094" cy="1808750"/>
          </a:xfrm>
        </p:grpSpPr>
        <p:sp>
          <p:nvSpPr>
            <p:cNvPr id="26" name="Rectángulo redondeado 25"/>
            <p:cNvSpPr/>
            <p:nvPr/>
          </p:nvSpPr>
          <p:spPr>
            <a:xfrm>
              <a:off x="6859202" y="1641484"/>
              <a:ext cx="1296144" cy="52710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sp>
          <p:nvSpPr>
            <p:cNvPr id="28" name="Rectángulo redondeado 27"/>
            <p:cNvSpPr/>
            <p:nvPr/>
          </p:nvSpPr>
          <p:spPr>
            <a:xfrm>
              <a:off x="7344686" y="2453398"/>
              <a:ext cx="1296144" cy="50064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cxnSp>
          <p:nvCxnSpPr>
            <p:cNvPr id="29" name="Conector recto de flecha 28"/>
            <p:cNvCxnSpPr>
              <a:stCxn id="26" idx="1"/>
            </p:cNvCxnSpPr>
            <p:nvPr/>
          </p:nvCxnSpPr>
          <p:spPr>
            <a:xfrm flipH="1">
              <a:off x="6227028" y="1905035"/>
              <a:ext cx="632174" cy="5935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30"/>
            <p:cNvCxnSpPr>
              <a:stCxn id="28" idx="1"/>
            </p:cNvCxnSpPr>
            <p:nvPr/>
          </p:nvCxnSpPr>
          <p:spPr>
            <a:xfrm flipH="1" flipV="1">
              <a:off x="6202223" y="2590871"/>
              <a:ext cx="1142463" cy="112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de flecha 33"/>
            <p:cNvCxnSpPr>
              <a:stCxn id="26" idx="1"/>
            </p:cNvCxnSpPr>
            <p:nvPr/>
          </p:nvCxnSpPr>
          <p:spPr>
            <a:xfrm flipH="1">
              <a:off x="6156176" y="1905035"/>
              <a:ext cx="703026" cy="1281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de flecha 36"/>
            <p:cNvCxnSpPr>
              <a:stCxn id="28" idx="1"/>
              <a:endCxn id="16" idx="3"/>
            </p:cNvCxnSpPr>
            <p:nvPr/>
          </p:nvCxnSpPr>
          <p:spPr>
            <a:xfrm flipH="1">
              <a:off x="6012160" y="2703720"/>
              <a:ext cx="1332526" cy="20093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de flecha 39"/>
            <p:cNvCxnSpPr>
              <a:stCxn id="28" idx="1"/>
            </p:cNvCxnSpPr>
            <p:nvPr/>
          </p:nvCxnSpPr>
          <p:spPr>
            <a:xfrm flipH="1" flipV="1">
              <a:off x="6100102" y="2056400"/>
              <a:ext cx="1244584" cy="6473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ángulo redondeado 48"/>
            <p:cNvSpPr/>
            <p:nvPr/>
          </p:nvSpPr>
          <p:spPr>
            <a:xfrm>
              <a:off x="2195736" y="2870746"/>
              <a:ext cx="1296144" cy="5794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Proyecto</a:t>
              </a:r>
            </a:p>
          </p:txBody>
        </p:sp>
        <p:cxnSp>
          <p:nvCxnSpPr>
            <p:cNvPr id="59" name="Conector recto de flecha 58"/>
            <p:cNvCxnSpPr>
              <a:stCxn id="49" idx="3"/>
              <a:endCxn id="3" idx="1"/>
            </p:cNvCxnSpPr>
            <p:nvPr/>
          </p:nvCxnSpPr>
          <p:spPr>
            <a:xfrm flipV="1">
              <a:off x="3491880" y="2039146"/>
              <a:ext cx="1152128" cy="11213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ector recto de flecha 61"/>
            <p:cNvCxnSpPr>
              <a:stCxn id="49" idx="3"/>
              <a:endCxn id="16" idx="1"/>
            </p:cNvCxnSpPr>
            <p:nvPr/>
          </p:nvCxnSpPr>
          <p:spPr>
            <a:xfrm flipV="1">
              <a:off x="3491880" y="2904656"/>
              <a:ext cx="1080120" cy="25583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Sponsors de portafolio, programa y proyecto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6651709" y="1571487"/>
            <a:ext cx="2214057" cy="1884142"/>
            <a:chOff x="6678423" y="1486985"/>
            <a:chExt cx="2214057" cy="1884142"/>
          </a:xfrm>
        </p:grpSpPr>
        <p:sp>
          <p:nvSpPr>
            <p:cNvPr id="4" name="Rectángulo redondeado 3"/>
            <p:cNvSpPr/>
            <p:nvPr/>
          </p:nvSpPr>
          <p:spPr>
            <a:xfrm>
              <a:off x="6678423" y="1486985"/>
              <a:ext cx="2214057" cy="1876853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6795725" y="3032573"/>
              <a:ext cx="20050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600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rPr>
                <a:t>Programa NNNN</a:t>
              </a: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251520" y="1491630"/>
            <a:ext cx="8804841" cy="2088232"/>
            <a:chOff x="251520" y="1491630"/>
            <a:chExt cx="8804841" cy="2088232"/>
          </a:xfrm>
        </p:grpSpPr>
        <p:sp>
          <p:nvSpPr>
            <p:cNvPr id="9" name="Rectángulo redondeado 8"/>
            <p:cNvSpPr/>
            <p:nvPr/>
          </p:nvSpPr>
          <p:spPr>
            <a:xfrm>
              <a:off x="251520" y="1491630"/>
              <a:ext cx="8804841" cy="208823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313071" y="1515071"/>
              <a:ext cx="218037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400" dirty="0">
                  <a:solidFill>
                    <a:srgbClr val="FF0000"/>
                  </a:solidFill>
                  <a:latin typeface="+mn-lt"/>
                </a:rPr>
                <a:t>Portafolio de proyectos y programas del área NN de la Agencia</a:t>
              </a:r>
            </a:p>
          </p:txBody>
        </p:sp>
      </p:grpSp>
      <p:pic>
        <p:nvPicPr>
          <p:cNvPr id="32" name="Imagen 31">
            <a:extLst>
              <a:ext uri="{FF2B5EF4-FFF2-40B4-BE49-F238E27FC236}">
                <a16:creationId xmlns:a16="http://schemas.microsoft.com/office/drawing/2014/main" id="{523F3746-3845-0D0A-D341-BF99627B82A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8429" y="2980294"/>
            <a:ext cx="449492" cy="45443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1A605757-741A-7FAD-3258-5FD943B3DE2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CFFFE"/>
              </a:clrFrom>
              <a:clrTo>
                <a:srgbClr val="FC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2861" y="2144310"/>
            <a:ext cx="449492" cy="454433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071C2CF9-E27E-F29A-56B5-79BA81C0445B}"/>
              </a:ext>
            </a:extLst>
          </p:cNvPr>
          <p:cNvSpPr/>
          <p:nvPr/>
        </p:nvSpPr>
        <p:spPr>
          <a:xfrm>
            <a:off x="401073" y="3869606"/>
            <a:ext cx="8505734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449263" algn="ctr">
              <a:spcBef>
                <a:spcPts val="600"/>
              </a:spcBef>
              <a:spcAft>
                <a:spcPts val="600"/>
              </a:spcAft>
            </a:pPr>
            <a:r>
              <a:rPr lang="es-UY" sz="1400" i="1" dirty="0">
                <a:solidFill>
                  <a:srgbClr val="00091A"/>
                </a:solidFill>
                <a:latin typeface="Microsoft Sans Serif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Muchas veces debemos recurrir a los sponsors para que nos faciliten recursos adicionales, nos resuelvan problemas que están por fuera de nuestro control o para tomar decisiones relevantes que también están por fuera de nuestras atribuciones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6D923B61-B777-FC4B-A29D-45202A7E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596" y="633070"/>
            <a:ext cx="449492" cy="454433"/>
          </a:xfrm>
          <a:prstGeom prst="rect">
            <a:avLst/>
          </a:prstGeom>
        </p:spPr>
      </p:pic>
      <p:grpSp>
        <p:nvGrpSpPr>
          <p:cNvPr id="17" name="Grupo 16">
            <a:extLst>
              <a:ext uri="{FF2B5EF4-FFF2-40B4-BE49-F238E27FC236}">
                <a16:creationId xmlns:a16="http://schemas.microsoft.com/office/drawing/2014/main" id="{5C569508-526E-B8C9-25A4-F1430A8AFCC2}"/>
              </a:ext>
            </a:extLst>
          </p:cNvPr>
          <p:cNvGrpSpPr/>
          <p:nvPr/>
        </p:nvGrpSpPr>
        <p:grpSpPr>
          <a:xfrm>
            <a:off x="3255258" y="1665702"/>
            <a:ext cx="5514545" cy="1832455"/>
            <a:chOff x="3255258" y="1665702"/>
            <a:chExt cx="5514545" cy="1832455"/>
          </a:xfrm>
        </p:grpSpPr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7E2BF76B-2166-9362-6496-C725DD5A77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55258" y="2141382"/>
              <a:ext cx="483433" cy="493176"/>
            </a:xfrm>
            <a:prstGeom prst="rect">
              <a:avLst/>
            </a:prstGeom>
          </p:spPr>
        </p:pic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1BBB7EED-21C2-F299-3A2D-76967959CE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86370" y="1665702"/>
              <a:ext cx="483433" cy="493176"/>
            </a:xfrm>
            <a:prstGeom prst="rect">
              <a:avLst/>
            </a:prstGeom>
          </p:spPr>
        </p:pic>
        <p:pic>
          <p:nvPicPr>
            <p:cNvPr id="30" name="Imagen 29">
              <a:extLst>
                <a:ext uri="{FF2B5EF4-FFF2-40B4-BE49-F238E27FC236}">
                  <a16:creationId xmlns:a16="http://schemas.microsoft.com/office/drawing/2014/main" id="{F2DF300D-BBE7-095C-4240-E847B135E6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83432" y="3004981"/>
              <a:ext cx="483433" cy="493176"/>
            </a:xfrm>
            <a:prstGeom prst="rect">
              <a:avLst/>
            </a:prstGeom>
          </p:spPr>
        </p:pic>
      </p:grpSp>
      <p:pic>
        <p:nvPicPr>
          <p:cNvPr id="39" name="Imagen 38">
            <a:extLst>
              <a:ext uri="{FF2B5EF4-FFF2-40B4-BE49-F238E27FC236}">
                <a16:creationId xmlns:a16="http://schemas.microsoft.com/office/drawing/2014/main" id="{5D6D2A2C-D2A3-58BC-70BC-8C4178840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514" y="2263325"/>
            <a:ext cx="483433" cy="49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37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2" grpId="0" animBg="1"/>
    </p:bldLst>
  </p:timing>
</p:sld>
</file>

<file path=ppt/theme/theme1.xml><?xml version="1.0" encoding="utf-8"?>
<a:theme xmlns:a="http://schemas.openxmlformats.org/drawingml/2006/main" name="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+mn-l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5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+mn-lt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2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9no encuentro 16x9</Template>
  <TotalTime>11641</TotalTime>
  <Words>1696</Words>
  <Application>Microsoft Office PowerPoint</Application>
  <PresentationFormat>Presentación en pantalla (16:9)</PresentationFormat>
  <Paragraphs>187</Paragraphs>
  <Slides>17</Slides>
  <Notes>0</Notes>
  <HiddenSlides>2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8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32" baseType="lpstr">
      <vt:lpstr>Arial</vt:lpstr>
      <vt:lpstr>Calibri</vt:lpstr>
      <vt:lpstr>Comic Sans MS</vt:lpstr>
      <vt:lpstr>Gotham</vt:lpstr>
      <vt:lpstr>Microsoft Sans Serif</vt:lpstr>
      <vt:lpstr>Wingdings</vt:lpstr>
      <vt:lpstr>PORTADA 10 ENCUENTRO</vt:lpstr>
      <vt:lpstr>1_PORTADA 10 ENCUENTRO</vt:lpstr>
      <vt:lpstr>CONTENIDO 10 ENCUENTRO</vt:lpstr>
      <vt:lpstr>5_CONTENIDO 10 ENCUENTRO</vt:lpstr>
      <vt:lpstr>2_CONTENIDO 10 ENCUENTRO</vt:lpstr>
      <vt:lpstr>1_CONTENIDO 10 ENCUENTRO</vt:lpstr>
      <vt:lpstr>3_CONTENIDO 10 ENCUENTRO</vt:lpstr>
      <vt:lpstr>4_CONTENIDO 10 ENCUENTRO</vt:lpstr>
      <vt:lpstr>CorelDRAW</vt:lpstr>
      <vt:lpstr>Presentación de PowerPoint</vt:lpstr>
      <vt:lpstr>Presentación de PowerPoint</vt:lpstr>
      <vt:lpstr>Presentación de PowerPoint</vt:lpstr>
      <vt:lpstr>Los proyectos en la Agencia</vt:lpstr>
      <vt:lpstr>Propósitos de un proyecto</vt:lpstr>
      <vt:lpstr>Programa de proyectos</vt:lpstr>
      <vt:lpstr>Portafolio de proyectos</vt:lpstr>
      <vt:lpstr>Sponsors de portafolio, programa y proyecto</vt:lpstr>
      <vt:lpstr>Sponsors de portafolio, programa y proyecto</vt:lpstr>
      <vt:lpstr>Objetivo específico del proyecto</vt:lpstr>
      <vt:lpstr>Objetivo específico del proyecto</vt:lpstr>
      <vt:lpstr>Entregables del proyecto</vt:lpstr>
      <vt:lpstr>Entregables del proyecto</vt:lpstr>
      <vt:lpstr>Entregables de un proyecto</vt:lpstr>
      <vt:lpstr>En resumen:</vt:lpstr>
      <vt:lpstr>A continuación…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Corporate Edition</dc:creator>
  <cp:lastModifiedBy>DANIEL MATO</cp:lastModifiedBy>
  <cp:revision>564</cp:revision>
  <dcterms:created xsi:type="dcterms:W3CDTF">2017-07-14T14:51:12Z</dcterms:created>
  <dcterms:modified xsi:type="dcterms:W3CDTF">2024-04-16T18:00:15Z</dcterms:modified>
</cp:coreProperties>
</file>